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88" r:id="rId3"/>
    <p:sldId id="390" r:id="rId4"/>
    <p:sldId id="392" r:id="rId5"/>
    <p:sldId id="393" r:id="rId6"/>
    <p:sldId id="414" r:id="rId7"/>
    <p:sldId id="435" r:id="rId8"/>
    <p:sldId id="436" r:id="rId9"/>
    <p:sldId id="399" r:id="rId10"/>
    <p:sldId id="407" r:id="rId11"/>
    <p:sldId id="428" r:id="rId12"/>
    <p:sldId id="437" r:id="rId13"/>
    <p:sldId id="434" r:id="rId14"/>
    <p:sldId id="408" r:id="rId15"/>
    <p:sldId id="409" r:id="rId16"/>
    <p:sldId id="410" r:id="rId17"/>
    <p:sldId id="411" r:id="rId18"/>
    <p:sldId id="438" r:id="rId19"/>
    <p:sldId id="415" r:id="rId20"/>
    <p:sldId id="416" r:id="rId21"/>
    <p:sldId id="417" r:id="rId22"/>
    <p:sldId id="429" r:id="rId23"/>
    <p:sldId id="421" r:id="rId24"/>
    <p:sldId id="422" r:id="rId25"/>
    <p:sldId id="424" r:id="rId26"/>
  </p:sldIdLst>
  <p:sldSz cx="9144000" cy="6858000" type="screen4x3"/>
  <p:notesSz cx="6797675" cy="9928225"/>
  <p:defaultTextStyle>
    <a:defPPr>
      <a:defRPr lang="de-DE"/>
    </a:defPPr>
    <a:lvl1pPr marL="0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3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5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33"/>
    <a:srgbClr val="0000CC"/>
    <a:srgbClr val="000099"/>
    <a:srgbClr val="3333CC"/>
    <a:srgbClr val="F0F0F0"/>
    <a:srgbClr val="DADADC"/>
    <a:srgbClr val="00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743" autoAdjust="0"/>
  </p:normalViewPr>
  <p:slideViewPr>
    <p:cSldViewPr snapToGrid="0">
      <p:cViewPr>
        <p:scale>
          <a:sx n="120" d="100"/>
          <a:sy n="120" d="100"/>
        </p:scale>
        <p:origin x="-2160" y="-72"/>
      </p:cViewPr>
      <p:guideLst>
        <p:guide orient="horz" pos="787"/>
        <p:guide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A275F62-6492-44D9-A3F0-C74E31587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742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9815656-777D-420B-AEE9-1C9DA2062A2E}" type="datetimeFigureOut">
              <a:rPr lang="de-DE" smtClean="0"/>
              <a:pPr/>
              <a:t>30.09.2015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2AFC97D-5284-447B-A0EB-09CB2507150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3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5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88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846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90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D054A-2F14-45F4-B004-644449BE0AE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90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92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22" indent="-285663">
              <a:defRPr>
                <a:solidFill>
                  <a:schemeClr val="tx1"/>
                </a:solidFill>
                <a:latin typeface="Arial" charset="0"/>
              </a:defRPr>
            </a:lvl2pPr>
            <a:lvl3pPr marL="1142649" indent="-228528">
              <a:defRPr>
                <a:solidFill>
                  <a:schemeClr val="tx1"/>
                </a:solidFill>
                <a:latin typeface="Arial" charset="0"/>
              </a:defRPr>
            </a:lvl3pPr>
            <a:lvl4pPr marL="1599708" indent="-228528">
              <a:defRPr>
                <a:solidFill>
                  <a:schemeClr val="tx1"/>
                </a:solidFill>
                <a:latin typeface="Arial" charset="0"/>
              </a:defRPr>
            </a:lvl4pPr>
            <a:lvl5pPr marL="2056768" indent="-228528">
              <a:defRPr>
                <a:solidFill>
                  <a:schemeClr val="tx1"/>
                </a:solidFill>
                <a:latin typeface="Arial" charset="0"/>
              </a:defRPr>
            </a:lvl5pPr>
            <a:lvl6pPr marL="2513827" indent="-228528" defTabSz="912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88" indent="-228528" defTabSz="912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47" indent="-228528" defTabSz="912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06" indent="-228528" defTabSz="912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533" fontAlgn="base">
              <a:spcBef>
                <a:spcPct val="0"/>
              </a:spcBef>
              <a:spcAft>
                <a:spcPct val="0"/>
              </a:spcAft>
              <a:defRPr/>
            </a:pPr>
            <a:fld id="{5231B180-2A13-46FD-8BEC-1B0A1F842DE0}" type="slidenum">
              <a:rPr lang="de-DE" smtClean="0">
                <a:latin typeface="Calibri" pitchFamily="34" charset="0"/>
              </a:rPr>
              <a:pPr defTabSz="912533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D054A-2F14-45F4-B004-644449BE0AE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25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26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D054A-2F14-45F4-B004-644449BE0AE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25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98" indent="-285692">
              <a:defRPr>
                <a:solidFill>
                  <a:schemeClr val="tx1"/>
                </a:solidFill>
                <a:latin typeface="Arial" charset="0"/>
              </a:defRPr>
            </a:lvl2pPr>
            <a:lvl3pPr marL="1142766" indent="-228552">
              <a:defRPr>
                <a:solidFill>
                  <a:schemeClr val="tx1"/>
                </a:solidFill>
                <a:latin typeface="Arial" charset="0"/>
              </a:defRPr>
            </a:lvl3pPr>
            <a:lvl4pPr marL="1599872" indent="-228552">
              <a:defRPr>
                <a:solidFill>
                  <a:schemeClr val="tx1"/>
                </a:solidFill>
                <a:latin typeface="Arial" charset="0"/>
              </a:defRPr>
            </a:lvl4pPr>
            <a:lvl5pPr marL="2056978" indent="-228552">
              <a:defRPr>
                <a:solidFill>
                  <a:schemeClr val="tx1"/>
                </a:solidFill>
                <a:latin typeface="Arial" charset="0"/>
              </a:defRPr>
            </a:lvl5pPr>
            <a:lvl6pPr marL="2514085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92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98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04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626" fontAlgn="base">
              <a:spcBef>
                <a:spcPct val="0"/>
              </a:spcBef>
              <a:spcAft>
                <a:spcPct val="0"/>
              </a:spcAft>
              <a:defRPr/>
            </a:pPr>
            <a:fld id="{0FDA9E18-ED9E-4B6D-93C8-81D6582B13DB}" type="slidenum">
              <a:rPr lang="de-DE" smtClean="0">
                <a:latin typeface="Calibri" pitchFamily="34" charset="0"/>
              </a:rPr>
              <a:pPr defTabSz="912626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D054A-2F14-45F4-B004-644449BE0AE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6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98" indent="-285692">
              <a:defRPr>
                <a:solidFill>
                  <a:schemeClr val="tx1"/>
                </a:solidFill>
                <a:latin typeface="Arial" charset="0"/>
              </a:defRPr>
            </a:lvl2pPr>
            <a:lvl3pPr marL="1142766" indent="-228552">
              <a:defRPr>
                <a:solidFill>
                  <a:schemeClr val="tx1"/>
                </a:solidFill>
                <a:latin typeface="Arial" charset="0"/>
              </a:defRPr>
            </a:lvl3pPr>
            <a:lvl4pPr marL="1599872" indent="-228552">
              <a:defRPr>
                <a:solidFill>
                  <a:schemeClr val="tx1"/>
                </a:solidFill>
                <a:latin typeface="Arial" charset="0"/>
              </a:defRPr>
            </a:lvl4pPr>
            <a:lvl5pPr marL="2056978" indent="-228552">
              <a:defRPr>
                <a:solidFill>
                  <a:schemeClr val="tx1"/>
                </a:solidFill>
                <a:latin typeface="Arial" charset="0"/>
              </a:defRPr>
            </a:lvl5pPr>
            <a:lvl6pPr marL="2514085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92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98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04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626" fontAlgn="base">
              <a:spcBef>
                <a:spcPct val="0"/>
              </a:spcBef>
              <a:spcAft>
                <a:spcPct val="0"/>
              </a:spcAft>
              <a:defRPr/>
            </a:pPr>
            <a:fld id="{0FDA9E18-ED9E-4B6D-93C8-81D6582B13DB}" type="slidenum">
              <a:rPr lang="de-DE" smtClean="0">
                <a:latin typeface="Calibri" pitchFamily="34" charset="0"/>
              </a:rPr>
              <a:pPr defTabSz="91262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D054A-2F14-45F4-B004-644449BE0AE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450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E4619-0293-45CB-93D3-26E1DE29F60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B02C85-26AE-4F2E-A01D-EBFA06F8219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D18FE-FCA7-4B66-8119-92F906A6C941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D054A-2F14-45F4-B004-644449BE0AE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901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38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D054A-2F14-45F4-B004-644449BE0AE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10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D054A-2F14-45F4-B004-644449BE0AE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11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48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98" indent="-285692">
              <a:defRPr>
                <a:solidFill>
                  <a:schemeClr val="tx1"/>
                </a:solidFill>
                <a:latin typeface="Arial" charset="0"/>
              </a:defRPr>
            </a:lvl2pPr>
            <a:lvl3pPr marL="1142766" indent="-228552">
              <a:defRPr>
                <a:solidFill>
                  <a:schemeClr val="tx1"/>
                </a:solidFill>
                <a:latin typeface="Arial" charset="0"/>
              </a:defRPr>
            </a:lvl3pPr>
            <a:lvl4pPr marL="1599872" indent="-228552">
              <a:defRPr>
                <a:solidFill>
                  <a:schemeClr val="tx1"/>
                </a:solidFill>
                <a:latin typeface="Arial" charset="0"/>
              </a:defRPr>
            </a:lvl4pPr>
            <a:lvl5pPr marL="2056978" indent="-228552">
              <a:defRPr>
                <a:solidFill>
                  <a:schemeClr val="tx1"/>
                </a:solidFill>
                <a:latin typeface="Arial" charset="0"/>
              </a:defRPr>
            </a:lvl5pPr>
            <a:lvl6pPr marL="2514085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92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98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04" indent="-228552" defTabSz="9126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626" fontAlgn="base">
              <a:spcBef>
                <a:spcPct val="0"/>
              </a:spcBef>
              <a:spcAft>
                <a:spcPct val="0"/>
              </a:spcAft>
              <a:defRPr/>
            </a:pPr>
            <a:fld id="{0FDA9E18-ED9E-4B6D-93C8-81D6582B13DB}" type="slidenum">
              <a:rPr lang="de-DE" smtClean="0">
                <a:latin typeface="Calibri" pitchFamily="34" charset="0"/>
              </a:rPr>
              <a:pPr defTabSz="912626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927FB-5130-48C5-A0D5-B09EA2C9163C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97D-5284-447B-A0EB-09CB2507150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45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22" indent="-285663">
              <a:defRPr>
                <a:solidFill>
                  <a:schemeClr val="tx1"/>
                </a:solidFill>
                <a:latin typeface="Arial" charset="0"/>
              </a:defRPr>
            </a:lvl2pPr>
            <a:lvl3pPr marL="1142649" indent="-228528">
              <a:defRPr>
                <a:solidFill>
                  <a:schemeClr val="tx1"/>
                </a:solidFill>
                <a:latin typeface="Arial" charset="0"/>
              </a:defRPr>
            </a:lvl3pPr>
            <a:lvl4pPr marL="1599708" indent="-228528">
              <a:defRPr>
                <a:solidFill>
                  <a:schemeClr val="tx1"/>
                </a:solidFill>
                <a:latin typeface="Arial" charset="0"/>
              </a:defRPr>
            </a:lvl4pPr>
            <a:lvl5pPr marL="2056768" indent="-228528">
              <a:defRPr>
                <a:solidFill>
                  <a:schemeClr val="tx1"/>
                </a:solidFill>
                <a:latin typeface="Arial" charset="0"/>
              </a:defRPr>
            </a:lvl5pPr>
            <a:lvl6pPr marL="2513827" indent="-228528" defTabSz="912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888" indent="-228528" defTabSz="912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947" indent="-228528" defTabSz="912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006" indent="-228528" defTabSz="912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533" fontAlgn="base">
              <a:spcBef>
                <a:spcPct val="0"/>
              </a:spcBef>
              <a:spcAft>
                <a:spcPct val="0"/>
              </a:spcAft>
              <a:defRPr/>
            </a:pPr>
            <a:fld id="{5231B180-2A13-46FD-8BEC-1B0A1F842DE0}" type="slidenum">
              <a:rPr lang="de-DE" smtClean="0">
                <a:latin typeface="Calibri" pitchFamily="34" charset="0"/>
              </a:rPr>
              <a:pPr defTabSz="91253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81210" y="2956967"/>
            <a:ext cx="8256381" cy="442837"/>
          </a:xfrm>
        </p:spPr>
        <p:txBody>
          <a:bodyPr>
            <a:noAutofit/>
          </a:bodyPr>
          <a:lstStyle>
            <a:lvl1pPr algn="l">
              <a:defRPr sz="2500" b="1" baseline="0"/>
            </a:lvl1pPr>
          </a:lstStyle>
          <a:p>
            <a:r>
              <a:rPr lang="de-DE" dirty="0" smtClean="0"/>
              <a:t>Präsentationsvorlage - Titelfolie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1210" y="3382540"/>
            <a:ext cx="8250965" cy="401651"/>
          </a:xfrm>
        </p:spPr>
        <p:txBody>
          <a:bodyPr t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2" y="2710832"/>
            <a:ext cx="777445" cy="1116000"/>
          </a:xfrm>
          <a:prstGeom prst="rect">
            <a:avLst/>
          </a:prstGeom>
          <a:solidFill>
            <a:srgbClr val="DA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813568" y="2710832"/>
            <a:ext cx="133199" cy="1116000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80067" y="3815953"/>
            <a:ext cx="8259570" cy="304747"/>
          </a:xfrm>
        </p:spPr>
        <p:txBody>
          <a:bodyPr>
            <a:normAutofit/>
          </a:bodyPr>
          <a:lstStyle>
            <a:lvl1pPr>
              <a:buNone/>
              <a:defRPr sz="1100" b="1"/>
            </a:lvl1pPr>
          </a:lstStyle>
          <a:p>
            <a:pPr lvl="0"/>
            <a:r>
              <a:rPr lang="de-DE" dirty="0" smtClean="0"/>
              <a:t>Angaben zum Referenten, Ordnungsmerkmal</a:t>
            </a:r>
            <a:endParaRPr lang="de-DE" dirty="0"/>
          </a:p>
        </p:txBody>
      </p:sp>
      <p:pic>
        <p:nvPicPr>
          <p:cNvPr id="8" name="Grafik 7" descr="BBk_Logo_A4_RGB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8257" y="0"/>
            <a:ext cx="1803568" cy="106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Fließtext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(Fließtext und Bild/Grafik)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2" y="1258735"/>
            <a:ext cx="3887223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726864" y="1258735"/>
            <a:ext cx="3887223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2EA4F5F-623E-43DC-AB74-A8ACBF6A0840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mit Aufzählung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(Aufzählungsebenen und Bild/Grafik)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726864" y="1258735"/>
            <a:ext cx="3887223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19822" y="1258735"/>
            <a:ext cx="3887223" cy="4554632"/>
          </a:xfrm>
        </p:spPr>
        <p:txBody>
          <a:bodyPr/>
          <a:lstStyle>
            <a:lvl1pPr marL="159660" indent="-15966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320" indent="-15966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980" indent="-15966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B40B1D2-0FB5-41F5-B7F9-218AC5862BFA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 mit Fließtext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(Bild/Grafik und Fließtext)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19822" y="1258735"/>
            <a:ext cx="3887223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726864" y="1258735"/>
            <a:ext cx="3887223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zweispaltig und Fließtext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B39A387-4A7E-40A9-B2FD-E2B521D8C463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 mit Aufzählung und Bild/Grafik,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(Bild/Grafik und Aufzählungsebenen)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 hasCustomPrompt="1"/>
          </p:nvPr>
        </p:nvSpPr>
        <p:spPr>
          <a:xfrm>
            <a:off x="419822" y="1258735"/>
            <a:ext cx="3887223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726864" y="1258735"/>
            <a:ext cx="3887223" cy="4554632"/>
          </a:xfrm>
        </p:spPr>
        <p:txBody>
          <a:bodyPr/>
          <a:lstStyle>
            <a:lvl1pPr marL="159660" indent="-15966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320" indent="-15966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980" indent="-15966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2C35C26-835C-4AAF-BE6D-88C302DA4775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rei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3 Spalten und Fließtext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2" y="1258735"/>
            <a:ext cx="3887223" cy="2153099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dreispaltig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26576" y="1258736"/>
            <a:ext cx="3887223" cy="2153099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dreispaltig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1357419-8FEB-493E-AB3D-A9253C939996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2" y="3545301"/>
            <a:ext cx="8196359" cy="2153099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dreispaltig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der Grafik,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(Bild/Grafik)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419820" y="1258735"/>
            <a:ext cx="8188046" cy="455463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0053B05-9D48-49E3-9567-E6F611DE4670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0" y="2"/>
            <a:ext cx="9144000" cy="685799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dirty="0" smtClean="0"/>
              <a:t>Bild/Grafik o. ä. durch Klicken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 baseline="0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Fließtext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4990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80" y="1235756"/>
            <a:ext cx="8019513" cy="4602675"/>
          </a:xfrm>
        </p:spPr>
        <p:txBody>
          <a:bodyPr/>
          <a:lstStyle>
            <a:lvl1pPr marL="0" indent="0">
              <a:spcBef>
                <a:spcPts val="443"/>
              </a:spcBef>
              <a:buFont typeface="Arial" pitchFamily="34" charset="0"/>
              <a:buNone/>
              <a:defRPr sz="1800" baseline="0"/>
            </a:lvl1pPr>
            <a:lvl2pPr marL="319320" indent="0">
              <a:spcBef>
                <a:spcPts val="443"/>
              </a:spcBef>
              <a:buFont typeface="Arial" pitchFamily="34" charset="0"/>
              <a:buNone/>
              <a:defRPr sz="1800"/>
            </a:lvl2pPr>
            <a:lvl3pPr marL="478980" indent="0">
              <a:spcBef>
                <a:spcPts val="443"/>
              </a:spcBef>
              <a:buFont typeface="Arial" pitchFamily="34" charset="0"/>
              <a:buNone/>
              <a:defRPr sz="1800"/>
            </a:lvl3pPr>
            <a:lvl4pPr>
              <a:buNone/>
              <a:defRPr/>
            </a:lvl4pPr>
          </a:lstStyle>
          <a:p>
            <a:pPr lvl="0"/>
            <a:r>
              <a:rPr lang="de-DE" dirty="0" smtClean="0"/>
              <a:t>Inhaltsfolie mit Fließtext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3B76A98-95F2-4B3E-B34B-BFDB963FECF4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einspaltig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 baseline="0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Aufzählungsebenen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4990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80" y="1235756"/>
            <a:ext cx="8019513" cy="4602675"/>
          </a:xfrm>
        </p:spPr>
        <p:txBody>
          <a:bodyPr/>
          <a:lstStyle>
            <a:lvl1pPr marL="159660" indent="-15966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320" indent="-15966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980" indent="-15966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  <a:lvl6pPr>
              <a:defRPr/>
            </a:lvl6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3B76A98-95F2-4B3E-B34B-BFDB963FECF4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Kapitelbegi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237" y="286743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Kapitelbeginn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25255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BBC3-F04B-407A-A836-353234F91756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Hinterlegung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093113"/>
            <a:ext cx="9144000" cy="48850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107" tIns="40554" rIns="81107" bIns="40554"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 baseline="0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Hinterlegung und Fließtext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0" y="1258735"/>
            <a:ext cx="8186400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einspaltig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7F20F5A-F9DC-41B3-BA04-B62DDAFDF0DB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Hinterlegung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093113"/>
            <a:ext cx="9144000" cy="48850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107" tIns="40554" rIns="81107" bIns="40554"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Hinterlegung und Aufzählungsebenen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84080" y="1235756"/>
            <a:ext cx="8019513" cy="4602675"/>
          </a:xfrm>
        </p:spPr>
        <p:txBody>
          <a:bodyPr/>
          <a:lstStyle>
            <a:lvl1pPr marL="159660" indent="-15966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320" indent="-15966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980" indent="-15966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AA49112-E094-4931-A297-688644779E75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und Fließtext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2" y="1258735"/>
            <a:ext cx="3887223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26576" y="1258735"/>
            <a:ext cx="3887223" cy="455463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algn="l">
              <a:buNone/>
              <a:defRPr sz="2100"/>
            </a:lvl2pPr>
            <a:lvl3pPr algn="l">
              <a:buNone/>
              <a:defRPr sz="2100"/>
            </a:lvl3pPr>
            <a:lvl4pPr algn="l">
              <a:buNone/>
              <a:defRPr sz="2100"/>
            </a:lvl4pPr>
            <a:lvl5pPr algn="l">
              <a:buNone/>
              <a:defRPr sz="2100"/>
            </a:lvl5pPr>
          </a:lstStyle>
          <a:p>
            <a:pPr lvl="0"/>
            <a:r>
              <a:rPr lang="de-DE" dirty="0" smtClean="0"/>
              <a:t>Inhaltsbereich zweispaltig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EBE9C5B-D0B4-4BA5-B0A8-64C316DFBD6F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Fließ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(Fließtext/Aufzählungsebenen)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2" y="1258735"/>
            <a:ext cx="3887223" cy="4554632"/>
          </a:xfrm>
        </p:spPr>
        <p:txBody>
          <a:bodyPr/>
          <a:lstStyle>
            <a:lvl1pPr marL="0" indent="0">
              <a:spcBef>
                <a:spcPts val="443"/>
              </a:spcBef>
              <a:buFont typeface="Arial" pitchFamily="34" charset="0"/>
              <a:buNone/>
              <a:defRPr sz="1800" baseline="0"/>
            </a:lvl1pPr>
            <a:lvl2pPr marL="0" indent="0">
              <a:spcBef>
                <a:spcPts val="443"/>
              </a:spcBef>
              <a:buFont typeface="Arial" pitchFamily="34" charset="0"/>
              <a:buNone/>
              <a:defRPr sz="1800"/>
            </a:lvl2pPr>
            <a:lvl3pPr marL="0" indent="0">
              <a:spcBef>
                <a:spcPts val="443"/>
              </a:spcBef>
              <a:buFont typeface="Arial" pitchFamily="34" charset="0"/>
              <a:buNone/>
              <a:defRPr sz="1800"/>
            </a:lvl3pPr>
            <a:lvl4pPr marL="0" indent="0">
              <a:buFont typeface="Symbol" pitchFamily="18" charset="2"/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</a:lstStyle>
          <a:p>
            <a:pPr lvl="0"/>
            <a:r>
              <a:rPr lang="de-DE" dirty="0" smtClean="0"/>
              <a:t>Inhaltsbereich zweispaltig mit Fließtext</a:t>
            </a:r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26864" y="1258735"/>
            <a:ext cx="3887223" cy="4554632"/>
          </a:xfrm>
        </p:spPr>
        <p:txBody>
          <a:bodyPr/>
          <a:lstStyle>
            <a:lvl1pPr marL="159660" indent="-15966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320" indent="-15966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980" indent="-15966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 marL="666000" indent="-198000"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6B0DF17-B415-4C47-A3F7-34219458950B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zweispaltig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8466" y="257390"/>
            <a:ext cx="8111595" cy="652583"/>
          </a:xfrm>
        </p:spPr>
        <p:txBody>
          <a:bodyPr>
            <a:noAutofit/>
          </a:bodyPr>
          <a:lstStyle>
            <a:lvl1pPr algn="l">
              <a:lnSpc>
                <a:spcPts val="2040"/>
              </a:lnSpc>
              <a:defRPr sz="2000" b="1"/>
            </a:lvl1pPr>
          </a:lstStyle>
          <a:p>
            <a:r>
              <a:rPr lang="de-DE" dirty="0" smtClean="0"/>
              <a:t>Präsentationsvorlage</a:t>
            </a:r>
            <a:br>
              <a:rPr lang="de-DE" dirty="0" smtClean="0"/>
            </a:br>
            <a:r>
              <a:rPr lang="de-DE" dirty="0" smtClean="0"/>
              <a:t>Inhaltsfolie mit 2 Spalten und Aufzählungsebenen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419820" y="298122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452926" y="6085246"/>
            <a:ext cx="62196" cy="496869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9822" y="1258735"/>
            <a:ext cx="3887223" cy="4554632"/>
          </a:xfrm>
        </p:spPr>
        <p:txBody>
          <a:bodyPr/>
          <a:lstStyle>
            <a:lvl1pPr marL="159660" indent="-15966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320" indent="-15966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980" indent="-15966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26864" y="1258735"/>
            <a:ext cx="3887223" cy="4554632"/>
          </a:xfrm>
        </p:spPr>
        <p:txBody>
          <a:bodyPr/>
          <a:lstStyle>
            <a:lvl1pPr marL="159660" indent="-159660">
              <a:spcBef>
                <a:spcPts val="443"/>
              </a:spcBef>
              <a:buFont typeface="Arial" pitchFamily="34" charset="0"/>
              <a:buChar char="−"/>
              <a:defRPr sz="1800" baseline="0"/>
            </a:lvl1pPr>
            <a:lvl2pPr marL="319320" indent="-159660">
              <a:spcBef>
                <a:spcPts val="443"/>
              </a:spcBef>
              <a:buFont typeface="Arial" pitchFamily="34" charset="0"/>
              <a:buChar char="•"/>
              <a:defRPr sz="1800"/>
            </a:lvl2pPr>
            <a:lvl3pPr marL="478980" indent="-159660">
              <a:spcBef>
                <a:spcPts val="443"/>
              </a:spcBef>
              <a:buFont typeface="Arial" pitchFamily="34" charset="0"/>
              <a:buChar char="∙"/>
              <a:defRPr sz="1800"/>
            </a:lvl3pPr>
            <a:lvl4pPr marL="666000" indent="-198000">
              <a:buFont typeface="Symbol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6B0DF17-B415-4C47-A3F7-34219458950B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Angaben zum Referenten, Ordnungsmerkmal, Ortsangabe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8237" y="241809"/>
            <a:ext cx="8110301" cy="652555"/>
          </a:xfrm>
          <a:prstGeom prst="rect">
            <a:avLst/>
          </a:prstGeom>
        </p:spPr>
        <p:txBody>
          <a:bodyPr vert="horz" lIns="91424" tIns="45712" rIns="91424" bIns="45712" rtlCol="0" anchor="t">
            <a:normAutofit/>
          </a:bodyPr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820" y="1258735"/>
            <a:ext cx="8188046" cy="455463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6469" y="6253200"/>
            <a:ext cx="2114649" cy="162000"/>
          </a:xfrm>
          <a:prstGeom prst="rect">
            <a:avLst/>
          </a:prstGeom>
        </p:spPr>
        <p:txBody>
          <a:bodyPr vert="horz" lIns="81107" tIns="40554" rIns="81107" bIns="40554" rtlCol="0" anchor="ctr"/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CA2C22B5-60A6-4119-9AC9-F907AAAFEF22}" type="datetime4">
              <a:rPr lang="de-DE" smtClean="0"/>
              <a:pPr/>
              <a:t>30. September 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6467" y="6069600"/>
            <a:ext cx="8119630" cy="162000"/>
          </a:xfrm>
          <a:prstGeom prst="rect">
            <a:avLst/>
          </a:prstGeom>
        </p:spPr>
        <p:txBody>
          <a:bodyPr vert="horz" lIns="81107" tIns="40554" rIns="81107" bIns="40554" rtlCol="0" anchor="ctr"/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Angaben zum Referenten, Ordnungsmerkmal, Ortsangabe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6469" y="6433200"/>
            <a:ext cx="2114649" cy="162000"/>
          </a:xfrm>
          <a:prstGeom prst="rect">
            <a:avLst/>
          </a:prstGeom>
        </p:spPr>
        <p:txBody>
          <a:bodyPr vert="horz" lIns="81107" tIns="40554" rIns="81107" bIns="40554" rtlCol="0" anchor="ctr"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95659D1-D435-4DC4-B545-657E7139435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5" r:id="rId2"/>
    <p:sldLayoutId id="2147483669" r:id="rId3"/>
    <p:sldLayoutId id="2147483668" r:id="rId4"/>
    <p:sldLayoutId id="2147483667" r:id="rId5"/>
    <p:sldLayoutId id="2147483670" r:id="rId6"/>
    <p:sldLayoutId id="2147483663" r:id="rId7"/>
    <p:sldLayoutId id="2147483706" r:id="rId8"/>
    <p:sldLayoutId id="2147483671" r:id="rId9"/>
    <p:sldLayoutId id="2147483664" r:id="rId10"/>
    <p:sldLayoutId id="2147483672" r:id="rId11"/>
    <p:sldLayoutId id="2147483665" r:id="rId12"/>
    <p:sldLayoutId id="2147483673" r:id="rId13"/>
    <p:sldLayoutId id="2147483704" r:id="rId14"/>
    <p:sldLayoutId id="2147483666" r:id="rId15"/>
    <p:sldLayoutId id="2147483703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242" rtl="0" eaLnBrk="1" latinLnBrk="0" hangingPunct="1">
        <a:spcBef>
          <a:spcPct val="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9660" indent="-159660" algn="l" defTabSz="914242" rtl="0" eaLnBrk="1" latinLnBrk="0" hangingPunct="1">
        <a:spcBef>
          <a:spcPts val="443"/>
        </a:spcBef>
        <a:buFont typeface="Arial" pitchFamily="34" charset="0"/>
        <a:buChar char="−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320" indent="-159660" algn="l" defTabSz="914242" rtl="0" eaLnBrk="1" latinLnBrk="0" hangingPunct="1">
        <a:spcBef>
          <a:spcPts val="443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78980" indent="-159660" algn="l" defTabSz="914242" rtl="0" eaLnBrk="1" latinLnBrk="0" hangingPunct="1">
        <a:spcBef>
          <a:spcPts val="443"/>
        </a:spcBef>
        <a:buFont typeface="Arial" pitchFamily="34" charset="0"/>
        <a:buChar char="∙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66000" indent="-198000" algn="l" defTabSz="914242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46000" indent="-158400" algn="l" defTabSz="914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000" indent="-158400" algn="l" defTabSz="914242" rtl="0" eaLnBrk="1" latinLnBrk="0" hangingPunct="1">
        <a:spcBef>
          <a:spcPct val="20000"/>
        </a:spcBef>
        <a:buFont typeface="Arial" pitchFamily="34" charset="0"/>
        <a:buChar char="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4" indent="-228560" algn="l" defTabSz="9142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5" indent="-228560" algn="l" defTabSz="9142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0" algn="l" defTabSz="9142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3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4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5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1210" y="2596845"/>
            <a:ext cx="8256381" cy="769007"/>
          </a:xfrm>
        </p:spPr>
        <p:txBody>
          <a:bodyPr/>
          <a:lstStyle/>
          <a:p>
            <a:r>
              <a:rPr lang="de-DE" sz="2200" dirty="0" smtClean="0"/>
              <a:t>Aktuelle Herausforderungen für die europäische Geldpolitik</a:t>
            </a:r>
            <a:endParaRPr lang="de-DE" sz="2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4430" y="2972399"/>
            <a:ext cx="8250965" cy="979413"/>
          </a:xfrm>
        </p:spPr>
        <p:txBody>
          <a:bodyPr/>
          <a:lstStyle/>
          <a:p>
            <a:r>
              <a:rPr lang="de-DE" sz="2000" spc="-20" dirty="0" smtClean="0"/>
              <a:t>Vortrag i. R. eines Forums bei der </a:t>
            </a:r>
            <a:r>
              <a:rPr lang="de-DE" sz="2000" spc="-20" dirty="0" err="1" smtClean="0"/>
              <a:t>Wirtschaftsphilologentagung</a:t>
            </a:r>
            <a:r>
              <a:rPr lang="de-DE" sz="2000" spc="-20" dirty="0" smtClean="0"/>
              <a:t> „Menschen und Märkte“ am 2. Oktober 2015 an der Universität Passau</a:t>
            </a:r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884430" y="3581483"/>
            <a:ext cx="8259570" cy="30474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marL="159660" marR="0" lvl="0" indent="-159660" algn="l" defTabSz="914242" rtl="0" eaLnBrk="1" fontAlgn="auto" latinLnBrk="0" hangingPunct="1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Joachim </a:t>
            </a:r>
            <a:r>
              <a:rPr kumimoji="0" lang="de-DE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Prasch</a:t>
            </a:r>
            <a:r>
              <a:rPr kumimoji="0" lang="de-DE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Hauptverwaltung in Bayern, Stab des Präsidenten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 eaLnBrk="1" hangingPunct="1">
              <a:lnSpc>
                <a:spcPts val="2038"/>
              </a:lnSpc>
            </a:pPr>
            <a:r>
              <a:rPr lang="de-DE" dirty="0" smtClean="0"/>
              <a:t>Der QE-Beschluss des EZB-Rats vom 22. Januar 2015</a:t>
            </a:r>
            <a:endParaRPr lang="de-DE" sz="1400" dirty="0" smtClean="0"/>
          </a:p>
        </p:txBody>
      </p:sp>
      <p:sp>
        <p:nvSpPr>
          <p:cNvPr id="30723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9</a:t>
            </a:r>
          </a:p>
        </p:txBody>
      </p:sp>
      <p:sp>
        <p:nvSpPr>
          <p:cNvPr id="30724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Joachim Prasch, Deutsche Bundesbank, München</a:t>
            </a:r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0730" name="Datumsplatzhalter 3"/>
          <p:cNvSpPr>
            <a:spLocks noGrp="1"/>
          </p:cNvSpPr>
          <p:nvPr>
            <p:ph type="dt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19127" y="1489144"/>
            <a:ext cx="7694613" cy="405291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99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>
            <a:lvl1pPr marL="355600" indent="-355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600" indent="-355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endParaRPr lang="de-DE" sz="1900" b="1"/>
          </a:p>
          <a:p>
            <a:pPr eaLnBrk="1" hangingPunct="1">
              <a:spcBef>
                <a:spcPct val="80000"/>
              </a:spcBef>
            </a:pPr>
            <a:endParaRPr lang="de-DE" sz="20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lvl="1" eaLnBrk="1" hangingPunct="1">
              <a:spcBef>
                <a:spcPct val="80000"/>
              </a:spcBef>
            </a:pPr>
            <a:r>
              <a:rPr lang="de-DE" sz="2000"/>
              <a:t> </a:t>
            </a:r>
            <a:endParaRPr lang="de-DE" sz="1400" b="1"/>
          </a:p>
          <a:p>
            <a:pPr eaLnBrk="1" hangingPunct="1">
              <a:spcBef>
                <a:spcPct val="80000"/>
              </a:spcBef>
            </a:pPr>
            <a:endParaRPr lang="de-DE" sz="2000"/>
          </a:p>
        </p:txBody>
      </p:sp>
      <p:sp>
        <p:nvSpPr>
          <p:cNvPr id="3" name="Textfeld 2"/>
          <p:cNvSpPr txBox="1"/>
          <p:nvPr/>
        </p:nvSpPr>
        <p:spPr>
          <a:xfrm>
            <a:off x="237046" y="1510817"/>
            <a:ext cx="856828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      </a:t>
            </a:r>
            <a:r>
              <a:rPr lang="de-DE" sz="1700" b="1" dirty="0" smtClean="0"/>
              <a:t>EZB-Rat beschließt, beginnend ab März 2015 Wertpapiere </a:t>
            </a:r>
            <a:r>
              <a:rPr lang="de-DE" sz="1700" b="1" dirty="0"/>
              <a:t>im </a:t>
            </a:r>
            <a:r>
              <a:rPr lang="de-DE" sz="1700" b="1" dirty="0" smtClean="0"/>
              <a:t>Umfang </a:t>
            </a:r>
          </a:p>
          <a:p>
            <a:r>
              <a:rPr lang="de-DE" sz="1700" b="1" dirty="0" smtClean="0"/>
              <a:t>      von </a:t>
            </a:r>
            <a:r>
              <a:rPr lang="de-DE" sz="1700" b="1" dirty="0"/>
              <a:t>60 </a:t>
            </a:r>
            <a:r>
              <a:rPr lang="de-DE" sz="1700" b="1" dirty="0" err="1"/>
              <a:t>Mrd</a:t>
            </a:r>
            <a:r>
              <a:rPr lang="de-DE" sz="1700" b="1" dirty="0"/>
              <a:t> € pro </a:t>
            </a:r>
            <a:r>
              <a:rPr lang="de-DE" sz="1700" b="1" dirty="0" smtClean="0"/>
              <a:t>Monat anzukaufen</a:t>
            </a:r>
          </a:p>
          <a:p>
            <a:endParaRPr lang="de-DE" sz="1600" b="1" dirty="0"/>
          </a:p>
          <a:p>
            <a:pPr indent="177800"/>
            <a:r>
              <a:rPr lang="de-DE" sz="1600" dirty="0" smtClean="0"/>
              <a:t>     ■  </a:t>
            </a:r>
            <a:r>
              <a:rPr lang="de-DE" sz="1700" dirty="0" smtClean="0"/>
              <a:t>Die </a:t>
            </a:r>
            <a:r>
              <a:rPr lang="de-DE" sz="1700" dirty="0"/>
              <a:t>Ankäufe </a:t>
            </a:r>
            <a:r>
              <a:rPr lang="de-DE" sz="1700" dirty="0" smtClean="0"/>
              <a:t>laufen bis </a:t>
            </a:r>
            <a:r>
              <a:rPr lang="de-DE" sz="1700" dirty="0"/>
              <a:t>mindestens Sept. 2016 </a:t>
            </a:r>
            <a:r>
              <a:rPr lang="de-DE" sz="1700" dirty="0" smtClean="0"/>
              <a:t>bzw. bis eine nachhaltige </a:t>
            </a:r>
          </a:p>
          <a:p>
            <a:pPr indent="177800"/>
            <a:r>
              <a:rPr lang="de-DE" sz="1700" dirty="0"/>
              <a:t> </a:t>
            </a:r>
            <a:r>
              <a:rPr lang="de-DE" sz="1700" dirty="0" smtClean="0"/>
              <a:t>        Übereinstimmung </a:t>
            </a:r>
            <a:r>
              <a:rPr lang="de-DE" sz="1700" dirty="0"/>
              <a:t>des Inflationspfades mit dem 2%-</a:t>
            </a:r>
            <a:r>
              <a:rPr lang="de-DE" sz="1700" dirty="0" smtClean="0"/>
              <a:t>Ziel gesehen wird</a:t>
            </a:r>
          </a:p>
          <a:p>
            <a:pPr indent="177800"/>
            <a:endParaRPr lang="de-DE" sz="1700" dirty="0"/>
          </a:p>
          <a:p>
            <a:pPr indent="177800"/>
            <a:r>
              <a:rPr lang="de-DE" sz="1700" dirty="0"/>
              <a:t> </a:t>
            </a:r>
            <a:r>
              <a:rPr lang="de-DE" sz="1700" dirty="0" smtClean="0"/>
              <a:t>    ■  Angekauft werden überwiegend Staatsanleihen, daneben </a:t>
            </a:r>
            <a:r>
              <a:rPr lang="de-DE" sz="1700" dirty="0" err="1" smtClean="0"/>
              <a:t>Covered</a:t>
            </a:r>
            <a:r>
              <a:rPr lang="de-DE" sz="1700" dirty="0" smtClean="0"/>
              <a:t> Bonds</a:t>
            </a:r>
          </a:p>
          <a:p>
            <a:pPr indent="177800"/>
            <a:r>
              <a:rPr lang="de-DE" sz="1700" dirty="0"/>
              <a:t> </a:t>
            </a:r>
            <a:r>
              <a:rPr lang="de-DE" sz="1700" dirty="0" smtClean="0"/>
              <a:t>       (Pfandbriefe) und ABS-Papiere</a:t>
            </a:r>
          </a:p>
          <a:p>
            <a:pPr indent="177800"/>
            <a:r>
              <a:rPr lang="de-DE" sz="1700" dirty="0" smtClean="0"/>
              <a:t>     </a:t>
            </a:r>
          </a:p>
          <a:p>
            <a:pPr indent="177800"/>
            <a:r>
              <a:rPr lang="de-DE" sz="1700" dirty="0"/>
              <a:t> </a:t>
            </a:r>
            <a:r>
              <a:rPr lang="de-DE" sz="1700" dirty="0" smtClean="0"/>
              <a:t>    ■  Aufteilung </a:t>
            </a:r>
            <a:r>
              <a:rPr lang="de-DE" sz="1700" dirty="0"/>
              <a:t>der Anleihekäufe richtet sich nach dem Kapitalanteil </a:t>
            </a:r>
            <a:r>
              <a:rPr lang="de-DE" sz="1700" dirty="0" smtClean="0"/>
              <a:t>der </a:t>
            </a:r>
            <a:r>
              <a:rPr lang="de-DE" sz="1700" dirty="0"/>
              <a:t>Länder </a:t>
            </a:r>
            <a:endParaRPr lang="de-DE" sz="1700" dirty="0" smtClean="0"/>
          </a:p>
          <a:p>
            <a:pPr indent="177800"/>
            <a:r>
              <a:rPr lang="de-DE" sz="1700" dirty="0"/>
              <a:t> </a:t>
            </a:r>
            <a:r>
              <a:rPr lang="de-DE" sz="1700" dirty="0" smtClean="0"/>
              <a:t>        im Eurosystem; nationale Notenbanken kaufen nur Papiere des eigenen</a:t>
            </a:r>
          </a:p>
          <a:p>
            <a:pPr indent="177800"/>
            <a:r>
              <a:rPr lang="de-DE" sz="1700" dirty="0"/>
              <a:t> </a:t>
            </a:r>
            <a:r>
              <a:rPr lang="de-DE" sz="1700" dirty="0" smtClean="0"/>
              <a:t>        Landes</a:t>
            </a:r>
          </a:p>
          <a:p>
            <a:pPr indent="177800"/>
            <a:endParaRPr lang="de-DE" sz="1700" dirty="0"/>
          </a:p>
          <a:p>
            <a:pPr indent="177800"/>
            <a:r>
              <a:rPr lang="de-DE" sz="1700" dirty="0" smtClean="0"/>
              <a:t>     ■  Käufe </a:t>
            </a:r>
            <a:r>
              <a:rPr lang="de-DE" sz="1700" dirty="0"/>
              <a:t>finden am Sekundärmarkt statt und </a:t>
            </a:r>
            <a:r>
              <a:rPr lang="de-DE" sz="1700" dirty="0" smtClean="0"/>
              <a:t>unterliegen einer Maximalgrenze </a:t>
            </a:r>
          </a:p>
          <a:p>
            <a:pPr indent="177800"/>
            <a:r>
              <a:rPr lang="de-DE" sz="1700" dirty="0"/>
              <a:t> </a:t>
            </a:r>
            <a:r>
              <a:rPr lang="de-DE" sz="1700" dirty="0" smtClean="0"/>
              <a:t>        von 33</a:t>
            </a:r>
            <a:r>
              <a:rPr lang="de-DE" sz="1700" dirty="0"/>
              <a:t>% </a:t>
            </a:r>
            <a:r>
              <a:rPr lang="de-DE" sz="1700" dirty="0" smtClean="0"/>
              <a:t>pro Emittent und pro einzelner Emission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386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17926" y="257177"/>
            <a:ext cx="8655050" cy="652463"/>
          </a:xfrm>
        </p:spPr>
        <p:txBody>
          <a:bodyPr/>
          <a:lstStyle/>
          <a:p>
            <a:pPr eaLnBrk="1" hangingPunct="1">
              <a:lnSpc>
                <a:spcPts val="2038"/>
              </a:lnSpc>
            </a:pPr>
            <a:r>
              <a:rPr lang="de-DE" sz="1900" dirty="0" smtClean="0"/>
              <a:t>Bewertung des QE-Beschlusses aus Sicht der Deutschen Bundesbank</a:t>
            </a:r>
          </a:p>
        </p:txBody>
      </p:sp>
      <p:sp>
        <p:nvSpPr>
          <p:cNvPr id="30723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10</a:t>
            </a:r>
          </a:p>
        </p:txBody>
      </p:sp>
      <p:sp>
        <p:nvSpPr>
          <p:cNvPr id="30724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19127" y="1791283"/>
            <a:ext cx="7694613" cy="34645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050"/>
            </a:extrusionClr>
          </a:sp3d>
        </p:spPr>
        <p:txBody>
          <a:bodyPr>
            <a:flatTx/>
          </a:bodyPr>
          <a:lstStyle>
            <a:lvl1pPr marL="355600" indent="-355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600" indent="-355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endParaRPr lang="de-DE" sz="1900" b="1"/>
          </a:p>
          <a:p>
            <a:pPr eaLnBrk="1" hangingPunct="1">
              <a:spcBef>
                <a:spcPct val="80000"/>
              </a:spcBef>
            </a:pPr>
            <a:endParaRPr lang="de-DE" sz="20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eaLnBrk="1" hangingPunct="1">
              <a:spcBef>
                <a:spcPct val="80000"/>
              </a:spcBef>
            </a:pPr>
            <a:endParaRPr lang="de-DE" sz="1900"/>
          </a:p>
          <a:p>
            <a:pPr lvl="1" eaLnBrk="1" hangingPunct="1">
              <a:spcBef>
                <a:spcPct val="80000"/>
              </a:spcBef>
            </a:pPr>
            <a:r>
              <a:rPr lang="de-DE" sz="2000"/>
              <a:t> </a:t>
            </a:r>
            <a:endParaRPr lang="de-DE" sz="1400" b="1"/>
          </a:p>
          <a:p>
            <a:pPr eaLnBrk="1" hangingPunct="1">
              <a:spcBef>
                <a:spcPct val="80000"/>
              </a:spcBef>
            </a:pPr>
            <a:endParaRPr lang="de-DE" sz="2000"/>
          </a:p>
        </p:txBody>
      </p:sp>
      <p:sp>
        <p:nvSpPr>
          <p:cNvPr id="3" name="Textfeld 2"/>
          <p:cNvSpPr txBox="1"/>
          <p:nvPr/>
        </p:nvSpPr>
        <p:spPr>
          <a:xfrm>
            <a:off x="159533" y="1808177"/>
            <a:ext cx="85682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■  In Gesamteinschätzung QE grundsätzlich anders zu bewerten als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vorange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indent="177800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gangene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Ankaufsprogramme für Staatsanleihen (SMP, OMT), da geldpolitisch  </a:t>
            </a:r>
          </a:p>
          <a:p>
            <a:pPr indent="177800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motiviert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indent="177800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■  Aus Sicht der Bundesbank QE-Programm nicht nötig, da Gefahr einer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deflatio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indent="177800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nären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Abwärtsspirale im Euroraum sehr gering</a:t>
            </a:r>
          </a:p>
          <a:p>
            <a:pPr indent="177800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■  Zudem: Staatsanleiheankäufe in der Währungsunion kein Instrument wie jedes </a:t>
            </a:r>
          </a:p>
          <a:p>
            <a:pPr indent="177800"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andere, Hürden sollten besonders hoch sein („Ultima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atio-Instrument“)</a:t>
            </a:r>
          </a:p>
          <a:p>
            <a:pPr indent="177800"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●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Vergemeinschaftung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von Haftungsrisiken über die Notenbankbilanz	</a:t>
            </a:r>
          </a:p>
          <a:p>
            <a:pPr indent="177800"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● Verquickung von Geld- und Fiskalpolitik</a:t>
            </a:r>
          </a:p>
          <a:p>
            <a:pPr indent="177800"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● Gefahr der Untätigkeit der Politik („Geldpolitik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steht bereit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Datumsplatzhalter 3"/>
          <p:cNvSpPr>
            <a:spLocks noGrp="1"/>
          </p:cNvSpPr>
          <p:nvPr>
            <p:ph type="dt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4704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464" y="257390"/>
            <a:ext cx="8242298" cy="652583"/>
          </a:xfrm>
        </p:spPr>
        <p:txBody>
          <a:bodyPr/>
          <a:lstStyle/>
          <a:p>
            <a:r>
              <a:rPr lang="de-DE" dirty="0" smtClean="0"/>
              <a:t>Aktuelle Inflationsentwicklung im Euroraum</a:t>
            </a:r>
            <a:br>
              <a:rPr lang="de-DE" dirty="0" smtClean="0"/>
            </a:br>
            <a:r>
              <a:rPr lang="de-DE" sz="1400" dirty="0" smtClean="0"/>
              <a:t>HVPI, Kerninflation </a:t>
            </a:r>
            <a:r>
              <a:rPr lang="de-DE" sz="1400" dirty="0"/>
              <a:t>und Ölpreisentwicklung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11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91968" y="1240522"/>
            <a:ext cx="8027377" cy="4378569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371" y="861661"/>
            <a:ext cx="8009793" cy="334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</a:rPr>
              <a:t>						                  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5309" y="5700299"/>
            <a:ext cx="8009793" cy="334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Quelle: </a:t>
            </a:r>
            <a:r>
              <a:rPr lang="de-DE" sz="1000" dirty="0" err="1" smtClean="0">
                <a:solidFill>
                  <a:schemeClr val="tx1"/>
                </a:solidFill>
              </a:rPr>
              <a:t>Eurostat</a:t>
            </a:r>
            <a:endParaRPr lang="de-DE" sz="1000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053243"/>
              </p:ext>
            </p:extLst>
          </p:nvPr>
        </p:nvGraphicFramePr>
        <p:xfrm>
          <a:off x="436563" y="1247775"/>
          <a:ext cx="8066087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1" name="Zeichnung" r:id="rId4" imgW="2660400" imgH="1476000" progId="FLW3Drawing">
                  <p:embed/>
                </p:oleObj>
              </mc:Choice>
              <mc:Fallback>
                <p:oleObj name="Zeichnung" r:id="rId4" imgW="2660400" imgH="14760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247775"/>
                        <a:ext cx="8066087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ußzeilenplatzhalter 5"/>
          <p:cNvSpPr>
            <a:spLocks noGrp="1"/>
          </p:cNvSpPr>
          <p:nvPr>
            <p:ph type="ftr" sz="quarter" idx="18"/>
          </p:nvPr>
        </p:nvSpPr>
        <p:spPr bwMode="auto">
          <a:xfrm>
            <a:off x="466467" y="6069600"/>
            <a:ext cx="8119630" cy="1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469" y="6253200"/>
            <a:ext cx="2114649" cy="1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67371"/>
              </p:ext>
            </p:extLst>
          </p:nvPr>
        </p:nvGraphicFramePr>
        <p:xfrm>
          <a:off x="433676" y="1247289"/>
          <a:ext cx="7964488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2" name="Zeichnung" r:id="rId6" imgW="2628000" imgH="1303200" progId="FLW3Drawing">
                  <p:embed/>
                </p:oleObj>
              </mc:Choice>
              <mc:Fallback>
                <p:oleObj name="Zeichnung" r:id="rId6" imgW="2628000" imgH="1303200" progId="FLW3Drawing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76" y="1247289"/>
                        <a:ext cx="7964488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8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86514" y="1272218"/>
            <a:ext cx="8027377" cy="4378569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92369" y="861660"/>
            <a:ext cx="8009793" cy="334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prstClr val="black"/>
                </a:solidFill>
              </a:rPr>
              <a:t>				                  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5307" y="5700299"/>
            <a:ext cx="8009793" cy="334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466" y="257390"/>
            <a:ext cx="8424946" cy="652583"/>
          </a:xfrm>
        </p:spPr>
        <p:txBody>
          <a:bodyPr/>
          <a:lstStyle/>
          <a:p>
            <a:r>
              <a:rPr lang="de-DE" dirty="0" smtClean="0"/>
              <a:t>Abwägen von Gefahren des QE-Programms gegen Risiken einer </a:t>
            </a:r>
            <a:br>
              <a:rPr lang="de-DE" dirty="0" smtClean="0"/>
            </a:br>
            <a:r>
              <a:rPr lang="de-DE" dirty="0" smtClean="0"/>
              <a:t>zu lange zu niedrigen Inflation</a:t>
            </a:r>
            <a:endParaRPr lang="de-DE" dirty="0"/>
          </a:p>
        </p:txBody>
      </p:sp>
      <p:pic>
        <p:nvPicPr>
          <p:cNvPr id="340997" name="Picture 5" descr="\\in.bundesbank.de.\bbk\daten\hv-muenchen\Anwendungen\SharedApp\Office\Cliparts\FILES\PFILES\MSOFFICE\MEDIA\CNTCD1\ClipArt6\j029715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77" y="1438573"/>
            <a:ext cx="4688733" cy="36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2562059" y="2306305"/>
            <a:ext cx="1014413" cy="1930505"/>
            <a:chOff x="1571" y="1367"/>
            <a:chExt cx="650" cy="1237"/>
          </a:xfrm>
        </p:grpSpPr>
        <p:sp>
          <p:nvSpPr>
            <p:cNvPr id="4" name="AutoShape 9"/>
            <p:cNvSpPr>
              <a:spLocks noChangeAspect="1" noChangeArrowheads="1" noTextEdit="1"/>
            </p:cNvSpPr>
            <p:nvPr/>
          </p:nvSpPr>
          <p:spPr bwMode="auto">
            <a:xfrm>
              <a:off x="1571" y="1367"/>
              <a:ext cx="650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1585" y="1617"/>
              <a:ext cx="625" cy="213"/>
            </a:xfrm>
            <a:custGeom>
              <a:avLst/>
              <a:gdLst>
                <a:gd name="T0" fmla="*/ 1251 w 1251"/>
                <a:gd name="T1" fmla="*/ 427 h 427"/>
                <a:gd name="T2" fmla="*/ 1251 w 1251"/>
                <a:gd name="T3" fmla="*/ 421 h 427"/>
                <a:gd name="T4" fmla="*/ 1248 w 1251"/>
                <a:gd name="T5" fmla="*/ 408 h 427"/>
                <a:gd name="T6" fmla="*/ 1245 w 1251"/>
                <a:gd name="T7" fmla="*/ 397 h 427"/>
                <a:gd name="T8" fmla="*/ 1243 w 1251"/>
                <a:gd name="T9" fmla="*/ 388 h 427"/>
                <a:gd name="T10" fmla="*/ 1238 w 1251"/>
                <a:gd name="T11" fmla="*/ 376 h 427"/>
                <a:gd name="T12" fmla="*/ 1234 w 1251"/>
                <a:gd name="T13" fmla="*/ 362 h 427"/>
                <a:gd name="T14" fmla="*/ 1228 w 1251"/>
                <a:gd name="T15" fmla="*/ 345 h 427"/>
                <a:gd name="T16" fmla="*/ 1221 w 1251"/>
                <a:gd name="T17" fmla="*/ 330 h 427"/>
                <a:gd name="T18" fmla="*/ 1213 w 1251"/>
                <a:gd name="T19" fmla="*/ 312 h 427"/>
                <a:gd name="T20" fmla="*/ 1204 w 1251"/>
                <a:gd name="T21" fmla="*/ 294 h 427"/>
                <a:gd name="T22" fmla="*/ 1194 w 1251"/>
                <a:gd name="T23" fmla="*/ 276 h 427"/>
                <a:gd name="T24" fmla="*/ 1182 w 1251"/>
                <a:gd name="T25" fmla="*/ 257 h 427"/>
                <a:gd name="T26" fmla="*/ 1167 w 1251"/>
                <a:gd name="T27" fmla="*/ 238 h 427"/>
                <a:gd name="T28" fmla="*/ 1153 w 1251"/>
                <a:gd name="T29" fmla="*/ 218 h 427"/>
                <a:gd name="T30" fmla="*/ 1136 w 1251"/>
                <a:gd name="T31" fmla="*/ 198 h 427"/>
                <a:gd name="T32" fmla="*/ 1119 w 1251"/>
                <a:gd name="T33" fmla="*/ 179 h 427"/>
                <a:gd name="T34" fmla="*/ 1098 w 1251"/>
                <a:gd name="T35" fmla="*/ 158 h 427"/>
                <a:gd name="T36" fmla="*/ 1076 w 1251"/>
                <a:gd name="T37" fmla="*/ 140 h 427"/>
                <a:gd name="T38" fmla="*/ 1052 w 1251"/>
                <a:gd name="T39" fmla="*/ 121 h 427"/>
                <a:gd name="T40" fmla="*/ 1026 w 1251"/>
                <a:gd name="T41" fmla="*/ 104 h 427"/>
                <a:gd name="T42" fmla="*/ 998 w 1251"/>
                <a:gd name="T43" fmla="*/ 87 h 427"/>
                <a:gd name="T44" fmla="*/ 968 w 1251"/>
                <a:gd name="T45" fmla="*/ 72 h 427"/>
                <a:gd name="T46" fmla="*/ 936 w 1251"/>
                <a:gd name="T47" fmla="*/ 57 h 427"/>
                <a:gd name="T48" fmla="*/ 900 w 1251"/>
                <a:gd name="T49" fmla="*/ 45 h 427"/>
                <a:gd name="T50" fmla="*/ 863 w 1251"/>
                <a:gd name="T51" fmla="*/ 32 h 427"/>
                <a:gd name="T52" fmla="*/ 824 w 1251"/>
                <a:gd name="T53" fmla="*/ 22 h 427"/>
                <a:gd name="T54" fmla="*/ 780 w 1251"/>
                <a:gd name="T55" fmla="*/ 13 h 427"/>
                <a:gd name="T56" fmla="*/ 735 w 1251"/>
                <a:gd name="T57" fmla="*/ 8 h 427"/>
                <a:gd name="T58" fmla="*/ 687 w 1251"/>
                <a:gd name="T59" fmla="*/ 4 h 427"/>
                <a:gd name="T60" fmla="*/ 637 w 1251"/>
                <a:gd name="T61" fmla="*/ 1 h 427"/>
                <a:gd name="T62" fmla="*/ 584 w 1251"/>
                <a:gd name="T63" fmla="*/ 0 h 427"/>
                <a:gd name="T64" fmla="*/ 535 w 1251"/>
                <a:gd name="T65" fmla="*/ 4 h 427"/>
                <a:gd name="T66" fmla="*/ 491 w 1251"/>
                <a:gd name="T67" fmla="*/ 8 h 427"/>
                <a:gd name="T68" fmla="*/ 447 w 1251"/>
                <a:gd name="T69" fmla="*/ 16 h 427"/>
                <a:gd name="T70" fmla="*/ 406 w 1251"/>
                <a:gd name="T71" fmla="*/ 23 h 427"/>
                <a:gd name="T72" fmla="*/ 368 w 1251"/>
                <a:gd name="T73" fmla="*/ 35 h 427"/>
                <a:gd name="T74" fmla="*/ 332 w 1251"/>
                <a:gd name="T75" fmla="*/ 47 h 427"/>
                <a:gd name="T76" fmla="*/ 299 w 1251"/>
                <a:gd name="T77" fmla="*/ 61 h 427"/>
                <a:gd name="T78" fmla="*/ 268 w 1251"/>
                <a:gd name="T79" fmla="*/ 77 h 427"/>
                <a:gd name="T80" fmla="*/ 238 w 1251"/>
                <a:gd name="T81" fmla="*/ 93 h 427"/>
                <a:gd name="T82" fmla="*/ 211 w 1251"/>
                <a:gd name="T83" fmla="*/ 110 h 427"/>
                <a:gd name="T84" fmla="*/ 187 w 1251"/>
                <a:gd name="T85" fmla="*/ 129 h 427"/>
                <a:gd name="T86" fmla="*/ 163 w 1251"/>
                <a:gd name="T87" fmla="*/ 147 h 427"/>
                <a:gd name="T88" fmla="*/ 144 w 1251"/>
                <a:gd name="T89" fmla="*/ 167 h 427"/>
                <a:gd name="T90" fmla="*/ 124 w 1251"/>
                <a:gd name="T91" fmla="*/ 187 h 427"/>
                <a:gd name="T92" fmla="*/ 108 w 1251"/>
                <a:gd name="T93" fmla="*/ 208 h 427"/>
                <a:gd name="T94" fmla="*/ 90 w 1251"/>
                <a:gd name="T95" fmla="*/ 229 h 427"/>
                <a:gd name="T96" fmla="*/ 76 w 1251"/>
                <a:gd name="T97" fmla="*/ 248 h 427"/>
                <a:gd name="T98" fmla="*/ 63 w 1251"/>
                <a:gd name="T99" fmla="*/ 268 h 427"/>
                <a:gd name="T100" fmla="*/ 54 w 1251"/>
                <a:gd name="T101" fmla="*/ 289 h 427"/>
                <a:gd name="T102" fmla="*/ 43 w 1251"/>
                <a:gd name="T103" fmla="*/ 306 h 427"/>
                <a:gd name="T104" fmla="*/ 34 w 1251"/>
                <a:gd name="T105" fmla="*/ 325 h 427"/>
                <a:gd name="T106" fmla="*/ 26 w 1251"/>
                <a:gd name="T107" fmla="*/ 342 h 427"/>
                <a:gd name="T108" fmla="*/ 21 w 1251"/>
                <a:gd name="T109" fmla="*/ 358 h 427"/>
                <a:gd name="T110" fmla="*/ 14 w 1251"/>
                <a:gd name="T111" fmla="*/ 372 h 427"/>
                <a:gd name="T112" fmla="*/ 10 w 1251"/>
                <a:gd name="T113" fmla="*/ 386 h 427"/>
                <a:gd name="T114" fmla="*/ 7 w 1251"/>
                <a:gd name="T115" fmla="*/ 397 h 427"/>
                <a:gd name="T116" fmla="*/ 5 w 1251"/>
                <a:gd name="T117" fmla="*/ 407 h 427"/>
                <a:gd name="T118" fmla="*/ 0 w 1251"/>
                <a:gd name="T119" fmla="*/ 421 h 427"/>
                <a:gd name="T120" fmla="*/ 0 w 1251"/>
                <a:gd name="T12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1" h="427">
                  <a:moveTo>
                    <a:pt x="0" y="427"/>
                  </a:moveTo>
                  <a:lnTo>
                    <a:pt x="1251" y="427"/>
                  </a:lnTo>
                  <a:lnTo>
                    <a:pt x="1251" y="425"/>
                  </a:lnTo>
                  <a:lnTo>
                    <a:pt x="1251" y="421"/>
                  </a:lnTo>
                  <a:lnTo>
                    <a:pt x="1249" y="416"/>
                  </a:lnTo>
                  <a:lnTo>
                    <a:pt x="1248" y="408"/>
                  </a:lnTo>
                  <a:lnTo>
                    <a:pt x="1247" y="403"/>
                  </a:lnTo>
                  <a:lnTo>
                    <a:pt x="1245" y="397"/>
                  </a:lnTo>
                  <a:lnTo>
                    <a:pt x="1243" y="393"/>
                  </a:lnTo>
                  <a:lnTo>
                    <a:pt x="1243" y="388"/>
                  </a:lnTo>
                  <a:lnTo>
                    <a:pt x="1240" y="381"/>
                  </a:lnTo>
                  <a:lnTo>
                    <a:pt x="1238" y="376"/>
                  </a:lnTo>
                  <a:lnTo>
                    <a:pt x="1236" y="368"/>
                  </a:lnTo>
                  <a:lnTo>
                    <a:pt x="1234" y="362"/>
                  </a:lnTo>
                  <a:lnTo>
                    <a:pt x="1231" y="353"/>
                  </a:lnTo>
                  <a:lnTo>
                    <a:pt x="1228" y="345"/>
                  </a:lnTo>
                  <a:lnTo>
                    <a:pt x="1225" y="338"/>
                  </a:lnTo>
                  <a:lnTo>
                    <a:pt x="1221" y="330"/>
                  </a:lnTo>
                  <a:lnTo>
                    <a:pt x="1216" y="321"/>
                  </a:lnTo>
                  <a:lnTo>
                    <a:pt x="1213" y="312"/>
                  </a:lnTo>
                  <a:lnTo>
                    <a:pt x="1209" y="303"/>
                  </a:lnTo>
                  <a:lnTo>
                    <a:pt x="1204" y="294"/>
                  </a:lnTo>
                  <a:lnTo>
                    <a:pt x="1198" y="284"/>
                  </a:lnTo>
                  <a:lnTo>
                    <a:pt x="1194" y="276"/>
                  </a:lnTo>
                  <a:lnTo>
                    <a:pt x="1187" y="266"/>
                  </a:lnTo>
                  <a:lnTo>
                    <a:pt x="1182" y="257"/>
                  </a:lnTo>
                  <a:lnTo>
                    <a:pt x="1175" y="246"/>
                  </a:lnTo>
                  <a:lnTo>
                    <a:pt x="1167" y="238"/>
                  </a:lnTo>
                  <a:lnTo>
                    <a:pt x="1161" y="227"/>
                  </a:lnTo>
                  <a:lnTo>
                    <a:pt x="1153" y="218"/>
                  </a:lnTo>
                  <a:lnTo>
                    <a:pt x="1145" y="207"/>
                  </a:lnTo>
                  <a:lnTo>
                    <a:pt x="1136" y="198"/>
                  </a:lnTo>
                  <a:lnTo>
                    <a:pt x="1127" y="189"/>
                  </a:lnTo>
                  <a:lnTo>
                    <a:pt x="1119" y="179"/>
                  </a:lnTo>
                  <a:lnTo>
                    <a:pt x="1108" y="168"/>
                  </a:lnTo>
                  <a:lnTo>
                    <a:pt x="1098" y="158"/>
                  </a:lnTo>
                  <a:lnTo>
                    <a:pt x="1087" y="148"/>
                  </a:lnTo>
                  <a:lnTo>
                    <a:pt x="1076" y="140"/>
                  </a:lnTo>
                  <a:lnTo>
                    <a:pt x="1064" y="131"/>
                  </a:lnTo>
                  <a:lnTo>
                    <a:pt x="1052" y="121"/>
                  </a:lnTo>
                  <a:lnTo>
                    <a:pt x="1039" y="112"/>
                  </a:lnTo>
                  <a:lnTo>
                    <a:pt x="1026" y="104"/>
                  </a:lnTo>
                  <a:lnTo>
                    <a:pt x="1012" y="95"/>
                  </a:lnTo>
                  <a:lnTo>
                    <a:pt x="998" y="87"/>
                  </a:lnTo>
                  <a:lnTo>
                    <a:pt x="983" y="80"/>
                  </a:lnTo>
                  <a:lnTo>
                    <a:pt x="968" y="72"/>
                  </a:lnTo>
                  <a:lnTo>
                    <a:pt x="952" y="65"/>
                  </a:lnTo>
                  <a:lnTo>
                    <a:pt x="936" y="57"/>
                  </a:lnTo>
                  <a:lnTo>
                    <a:pt x="918" y="49"/>
                  </a:lnTo>
                  <a:lnTo>
                    <a:pt x="900" y="45"/>
                  </a:lnTo>
                  <a:lnTo>
                    <a:pt x="881" y="37"/>
                  </a:lnTo>
                  <a:lnTo>
                    <a:pt x="863" y="32"/>
                  </a:lnTo>
                  <a:lnTo>
                    <a:pt x="842" y="26"/>
                  </a:lnTo>
                  <a:lnTo>
                    <a:pt x="824" y="22"/>
                  </a:lnTo>
                  <a:lnTo>
                    <a:pt x="801" y="17"/>
                  </a:lnTo>
                  <a:lnTo>
                    <a:pt x="780" y="13"/>
                  </a:lnTo>
                  <a:lnTo>
                    <a:pt x="757" y="10"/>
                  </a:lnTo>
                  <a:lnTo>
                    <a:pt x="735" y="8"/>
                  </a:lnTo>
                  <a:lnTo>
                    <a:pt x="711" y="5"/>
                  </a:lnTo>
                  <a:lnTo>
                    <a:pt x="687" y="4"/>
                  </a:lnTo>
                  <a:lnTo>
                    <a:pt x="662" y="1"/>
                  </a:lnTo>
                  <a:lnTo>
                    <a:pt x="637" y="1"/>
                  </a:lnTo>
                  <a:lnTo>
                    <a:pt x="609" y="0"/>
                  </a:lnTo>
                  <a:lnTo>
                    <a:pt x="584" y="0"/>
                  </a:lnTo>
                  <a:lnTo>
                    <a:pt x="559" y="1"/>
                  </a:lnTo>
                  <a:lnTo>
                    <a:pt x="535" y="4"/>
                  </a:lnTo>
                  <a:lnTo>
                    <a:pt x="513" y="5"/>
                  </a:lnTo>
                  <a:lnTo>
                    <a:pt x="491" y="8"/>
                  </a:lnTo>
                  <a:lnTo>
                    <a:pt x="468" y="11"/>
                  </a:lnTo>
                  <a:lnTo>
                    <a:pt x="447" y="16"/>
                  </a:lnTo>
                  <a:lnTo>
                    <a:pt x="427" y="19"/>
                  </a:lnTo>
                  <a:lnTo>
                    <a:pt x="406" y="23"/>
                  </a:lnTo>
                  <a:lnTo>
                    <a:pt x="386" y="29"/>
                  </a:lnTo>
                  <a:lnTo>
                    <a:pt x="368" y="35"/>
                  </a:lnTo>
                  <a:lnTo>
                    <a:pt x="349" y="40"/>
                  </a:lnTo>
                  <a:lnTo>
                    <a:pt x="332" y="47"/>
                  </a:lnTo>
                  <a:lnTo>
                    <a:pt x="315" y="54"/>
                  </a:lnTo>
                  <a:lnTo>
                    <a:pt x="299" y="61"/>
                  </a:lnTo>
                  <a:lnTo>
                    <a:pt x="283" y="68"/>
                  </a:lnTo>
                  <a:lnTo>
                    <a:pt x="268" y="77"/>
                  </a:lnTo>
                  <a:lnTo>
                    <a:pt x="253" y="84"/>
                  </a:lnTo>
                  <a:lnTo>
                    <a:pt x="238" y="93"/>
                  </a:lnTo>
                  <a:lnTo>
                    <a:pt x="224" y="100"/>
                  </a:lnTo>
                  <a:lnTo>
                    <a:pt x="211" y="110"/>
                  </a:lnTo>
                  <a:lnTo>
                    <a:pt x="198" y="119"/>
                  </a:lnTo>
                  <a:lnTo>
                    <a:pt x="187" y="129"/>
                  </a:lnTo>
                  <a:lnTo>
                    <a:pt x="175" y="137"/>
                  </a:lnTo>
                  <a:lnTo>
                    <a:pt x="163" y="147"/>
                  </a:lnTo>
                  <a:lnTo>
                    <a:pt x="152" y="157"/>
                  </a:lnTo>
                  <a:lnTo>
                    <a:pt x="144" y="167"/>
                  </a:lnTo>
                  <a:lnTo>
                    <a:pt x="133" y="177"/>
                  </a:lnTo>
                  <a:lnTo>
                    <a:pt x="124" y="187"/>
                  </a:lnTo>
                  <a:lnTo>
                    <a:pt x="116" y="198"/>
                  </a:lnTo>
                  <a:lnTo>
                    <a:pt x="108" y="208"/>
                  </a:lnTo>
                  <a:lnTo>
                    <a:pt x="99" y="218"/>
                  </a:lnTo>
                  <a:lnTo>
                    <a:pt x="90" y="229"/>
                  </a:lnTo>
                  <a:lnTo>
                    <a:pt x="83" y="239"/>
                  </a:lnTo>
                  <a:lnTo>
                    <a:pt x="76" y="248"/>
                  </a:lnTo>
                  <a:lnTo>
                    <a:pt x="70" y="258"/>
                  </a:lnTo>
                  <a:lnTo>
                    <a:pt x="63" y="268"/>
                  </a:lnTo>
                  <a:lnTo>
                    <a:pt x="58" y="278"/>
                  </a:lnTo>
                  <a:lnTo>
                    <a:pt x="54" y="289"/>
                  </a:lnTo>
                  <a:lnTo>
                    <a:pt x="48" y="297"/>
                  </a:lnTo>
                  <a:lnTo>
                    <a:pt x="43" y="306"/>
                  </a:lnTo>
                  <a:lnTo>
                    <a:pt x="38" y="315"/>
                  </a:lnTo>
                  <a:lnTo>
                    <a:pt x="34" y="325"/>
                  </a:lnTo>
                  <a:lnTo>
                    <a:pt x="30" y="333"/>
                  </a:lnTo>
                  <a:lnTo>
                    <a:pt x="26" y="342"/>
                  </a:lnTo>
                  <a:lnTo>
                    <a:pt x="23" y="350"/>
                  </a:lnTo>
                  <a:lnTo>
                    <a:pt x="21" y="358"/>
                  </a:lnTo>
                  <a:lnTo>
                    <a:pt x="18" y="366"/>
                  </a:lnTo>
                  <a:lnTo>
                    <a:pt x="14" y="372"/>
                  </a:lnTo>
                  <a:lnTo>
                    <a:pt x="12" y="379"/>
                  </a:lnTo>
                  <a:lnTo>
                    <a:pt x="10" y="386"/>
                  </a:lnTo>
                  <a:lnTo>
                    <a:pt x="8" y="391"/>
                  </a:lnTo>
                  <a:lnTo>
                    <a:pt x="7" y="397"/>
                  </a:lnTo>
                  <a:lnTo>
                    <a:pt x="5" y="402"/>
                  </a:lnTo>
                  <a:lnTo>
                    <a:pt x="5" y="407"/>
                  </a:lnTo>
                  <a:lnTo>
                    <a:pt x="1" y="416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582" y="1729"/>
              <a:ext cx="628" cy="864"/>
            </a:xfrm>
            <a:custGeom>
              <a:avLst/>
              <a:gdLst>
                <a:gd name="T0" fmla="*/ 1 w 1256"/>
                <a:gd name="T1" fmla="*/ 202 h 1727"/>
                <a:gd name="T2" fmla="*/ 1252 w 1256"/>
                <a:gd name="T3" fmla="*/ 203 h 1727"/>
                <a:gd name="T4" fmla="*/ 1252 w 1256"/>
                <a:gd name="T5" fmla="*/ 205 h 1727"/>
                <a:gd name="T6" fmla="*/ 1252 w 1256"/>
                <a:gd name="T7" fmla="*/ 226 h 1727"/>
                <a:gd name="T8" fmla="*/ 1252 w 1256"/>
                <a:gd name="T9" fmla="*/ 262 h 1727"/>
                <a:gd name="T10" fmla="*/ 1252 w 1256"/>
                <a:gd name="T11" fmla="*/ 307 h 1727"/>
                <a:gd name="T12" fmla="*/ 1252 w 1256"/>
                <a:gd name="T13" fmla="*/ 364 h 1727"/>
                <a:gd name="T14" fmla="*/ 1252 w 1256"/>
                <a:gd name="T15" fmla="*/ 430 h 1727"/>
                <a:gd name="T16" fmla="*/ 1252 w 1256"/>
                <a:gd name="T17" fmla="*/ 505 h 1727"/>
                <a:gd name="T18" fmla="*/ 1252 w 1256"/>
                <a:gd name="T19" fmla="*/ 584 h 1727"/>
                <a:gd name="T20" fmla="*/ 1253 w 1256"/>
                <a:gd name="T21" fmla="*/ 669 h 1727"/>
                <a:gd name="T22" fmla="*/ 1253 w 1256"/>
                <a:gd name="T23" fmla="*/ 757 h 1727"/>
                <a:gd name="T24" fmla="*/ 1254 w 1256"/>
                <a:gd name="T25" fmla="*/ 846 h 1727"/>
                <a:gd name="T26" fmla="*/ 1254 w 1256"/>
                <a:gd name="T27" fmla="*/ 933 h 1727"/>
                <a:gd name="T28" fmla="*/ 1254 w 1256"/>
                <a:gd name="T29" fmla="*/ 1019 h 1727"/>
                <a:gd name="T30" fmla="*/ 1254 w 1256"/>
                <a:gd name="T31" fmla="*/ 1103 h 1727"/>
                <a:gd name="T32" fmla="*/ 1254 w 1256"/>
                <a:gd name="T33" fmla="*/ 1182 h 1727"/>
                <a:gd name="T34" fmla="*/ 1254 w 1256"/>
                <a:gd name="T35" fmla="*/ 1255 h 1727"/>
                <a:gd name="T36" fmla="*/ 1255 w 1256"/>
                <a:gd name="T37" fmla="*/ 1319 h 1727"/>
                <a:gd name="T38" fmla="*/ 1255 w 1256"/>
                <a:gd name="T39" fmla="*/ 1375 h 1727"/>
                <a:gd name="T40" fmla="*/ 1256 w 1256"/>
                <a:gd name="T41" fmla="*/ 1420 h 1727"/>
                <a:gd name="T42" fmla="*/ 1256 w 1256"/>
                <a:gd name="T43" fmla="*/ 1452 h 1727"/>
                <a:gd name="T44" fmla="*/ 1256 w 1256"/>
                <a:gd name="T45" fmla="*/ 1470 h 1727"/>
                <a:gd name="T46" fmla="*/ 1255 w 1256"/>
                <a:gd name="T47" fmla="*/ 1475 h 1727"/>
                <a:gd name="T48" fmla="*/ 1244 w 1256"/>
                <a:gd name="T49" fmla="*/ 1486 h 1727"/>
                <a:gd name="T50" fmla="*/ 1225 w 1256"/>
                <a:gd name="T51" fmla="*/ 1502 h 1727"/>
                <a:gd name="T52" fmla="*/ 1211 w 1256"/>
                <a:gd name="T53" fmla="*/ 1516 h 1727"/>
                <a:gd name="T54" fmla="*/ 1190 w 1256"/>
                <a:gd name="T55" fmla="*/ 1530 h 1727"/>
                <a:gd name="T56" fmla="*/ 1169 w 1256"/>
                <a:gd name="T57" fmla="*/ 1546 h 1727"/>
                <a:gd name="T58" fmla="*/ 1145 w 1256"/>
                <a:gd name="T59" fmla="*/ 1563 h 1727"/>
                <a:gd name="T60" fmla="*/ 1118 w 1256"/>
                <a:gd name="T61" fmla="*/ 1580 h 1727"/>
                <a:gd name="T62" fmla="*/ 1089 w 1256"/>
                <a:gd name="T63" fmla="*/ 1599 h 1727"/>
                <a:gd name="T64" fmla="*/ 1056 w 1256"/>
                <a:gd name="T65" fmla="*/ 1617 h 1727"/>
                <a:gd name="T66" fmla="*/ 1020 w 1256"/>
                <a:gd name="T67" fmla="*/ 1635 h 1727"/>
                <a:gd name="T68" fmla="*/ 982 w 1256"/>
                <a:gd name="T69" fmla="*/ 1653 h 1727"/>
                <a:gd name="T70" fmla="*/ 942 w 1256"/>
                <a:gd name="T71" fmla="*/ 1668 h 1727"/>
                <a:gd name="T72" fmla="*/ 899 w 1256"/>
                <a:gd name="T73" fmla="*/ 1684 h 1727"/>
                <a:gd name="T74" fmla="*/ 855 w 1256"/>
                <a:gd name="T75" fmla="*/ 1697 h 1727"/>
                <a:gd name="T76" fmla="*/ 807 w 1256"/>
                <a:gd name="T77" fmla="*/ 1708 h 1727"/>
                <a:gd name="T78" fmla="*/ 757 w 1256"/>
                <a:gd name="T79" fmla="*/ 1716 h 1727"/>
                <a:gd name="T80" fmla="*/ 706 w 1256"/>
                <a:gd name="T81" fmla="*/ 1724 h 1727"/>
                <a:gd name="T82" fmla="*/ 651 w 1256"/>
                <a:gd name="T83" fmla="*/ 1726 h 1727"/>
                <a:gd name="T84" fmla="*/ 597 w 1256"/>
                <a:gd name="T85" fmla="*/ 1727 h 1727"/>
                <a:gd name="T86" fmla="*/ 540 w 1256"/>
                <a:gd name="T87" fmla="*/ 1722 h 1727"/>
                <a:gd name="T88" fmla="*/ 487 w 1256"/>
                <a:gd name="T89" fmla="*/ 1716 h 1727"/>
                <a:gd name="T90" fmla="*/ 437 w 1256"/>
                <a:gd name="T91" fmla="*/ 1708 h 1727"/>
                <a:gd name="T92" fmla="*/ 390 w 1256"/>
                <a:gd name="T93" fmla="*/ 1697 h 1727"/>
                <a:gd name="T94" fmla="*/ 346 w 1256"/>
                <a:gd name="T95" fmla="*/ 1684 h 1727"/>
                <a:gd name="T96" fmla="*/ 304 w 1256"/>
                <a:gd name="T97" fmla="*/ 1670 h 1727"/>
                <a:gd name="T98" fmla="*/ 265 w 1256"/>
                <a:gd name="T99" fmla="*/ 1653 h 1727"/>
                <a:gd name="T100" fmla="*/ 229 w 1256"/>
                <a:gd name="T101" fmla="*/ 1638 h 1727"/>
                <a:gd name="T102" fmla="*/ 196 w 1256"/>
                <a:gd name="T103" fmla="*/ 1620 h 1727"/>
                <a:gd name="T104" fmla="*/ 165 w 1256"/>
                <a:gd name="T105" fmla="*/ 1603 h 1727"/>
                <a:gd name="T106" fmla="*/ 136 w 1256"/>
                <a:gd name="T107" fmla="*/ 1586 h 1727"/>
                <a:gd name="T108" fmla="*/ 111 w 1256"/>
                <a:gd name="T109" fmla="*/ 1567 h 1727"/>
                <a:gd name="T110" fmla="*/ 87 w 1256"/>
                <a:gd name="T111" fmla="*/ 1550 h 1727"/>
                <a:gd name="T112" fmla="*/ 67 w 1256"/>
                <a:gd name="T113" fmla="*/ 1534 h 1727"/>
                <a:gd name="T114" fmla="*/ 50 w 1256"/>
                <a:gd name="T115" fmla="*/ 1518 h 1727"/>
                <a:gd name="T116" fmla="*/ 36 w 1256"/>
                <a:gd name="T117" fmla="*/ 1505 h 1727"/>
                <a:gd name="T118" fmla="*/ 13 w 1256"/>
                <a:gd name="T119" fmla="*/ 1481 h 1727"/>
                <a:gd name="T120" fmla="*/ 0 w 1256"/>
                <a:gd name="T121" fmla="*/ 1467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6" h="1727">
                  <a:moveTo>
                    <a:pt x="0" y="201"/>
                  </a:moveTo>
                  <a:lnTo>
                    <a:pt x="1" y="201"/>
                  </a:lnTo>
                  <a:lnTo>
                    <a:pt x="1" y="202"/>
                  </a:lnTo>
                  <a:lnTo>
                    <a:pt x="1" y="203"/>
                  </a:lnTo>
                  <a:lnTo>
                    <a:pt x="606" y="0"/>
                  </a:lnTo>
                  <a:lnTo>
                    <a:pt x="1252" y="203"/>
                  </a:lnTo>
                  <a:lnTo>
                    <a:pt x="1252" y="201"/>
                  </a:lnTo>
                  <a:lnTo>
                    <a:pt x="1252" y="202"/>
                  </a:lnTo>
                  <a:lnTo>
                    <a:pt x="1252" y="205"/>
                  </a:lnTo>
                  <a:lnTo>
                    <a:pt x="1252" y="211"/>
                  </a:lnTo>
                  <a:lnTo>
                    <a:pt x="1252" y="217"/>
                  </a:lnTo>
                  <a:lnTo>
                    <a:pt x="1252" y="226"/>
                  </a:lnTo>
                  <a:lnTo>
                    <a:pt x="1252" y="236"/>
                  </a:lnTo>
                  <a:lnTo>
                    <a:pt x="1252" y="248"/>
                  </a:lnTo>
                  <a:lnTo>
                    <a:pt x="1252" y="262"/>
                  </a:lnTo>
                  <a:lnTo>
                    <a:pt x="1252" y="275"/>
                  </a:lnTo>
                  <a:lnTo>
                    <a:pt x="1252" y="290"/>
                  </a:lnTo>
                  <a:lnTo>
                    <a:pt x="1252" y="307"/>
                  </a:lnTo>
                  <a:lnTo>
                    <a:pt x="1252" y="326"/>
                  </a:lnTo>
                  <a:lnTo>
                    <a:pt x="1252" y="344"/>
                  </a:lnTo>
                  <a:lnTo>
                    <a:pt x="1252" y="364"/>
                  </a:lnTo>
                  <a:lnTo>
                    <a:pt x="1252" y="385"/>
                  </a:lnTo>
                  <a:lnTo>
                    <a:pt x="1252" y="409"/>
                  </a:lnTo>
                  <a:lnTo>
                    <a:pt x="1252" y="430"/>
                  </a:lnTo>
                  <a:lnTo>
                    <a:pt x="1252" y="455"/>
                  </a:lnTo>
                  <a:lnTo>
                    <a:pt x="1252" y="479"/>
                  </a:lnTo>
                  <a:lnTo>
                    <a:pt x="1252" y="505"/>
                  </a:lnTo>
                  <a:lnTo>
                    <a:pt x="1252" y="530"/>
                  </a:lnTo>
                  <a:lnTo>
                    <a:pt x="1252" y="557"/>
                  </a:lnTo>
                  <a:lnTo>
                    <a:pt x="1252" y="584"/>
                  </a:lnTo>
                  <a:lnTo>
                    <a:pt x="1253" y="612"/>
                  </a:lnTo>
                  <a:lnTo>
                    <a:pt x="1253" y="639"/>
                  </a:lnTo>
                  <a:lnTo>
                    <a:pt x="1253" y="669"/>
                  </a:lnTo>
                  <a:lnTo>
                    <a:pt x="1253" y="697"/>
                  </a:lnTo>
                  <a:lnTo>
                    <a:pt x="1253" y="727"/>
                  </a:lnTo>
                  <a:lnTo>
                    <a:pt x="1253" y="757"/>
                  </a:lnTo>
                  <a:lnTo>
                    <a:pt x="1253" y="786"/>
                  </a:lnTo>
                  <a:lnTo>
                    <a:pt x="1253" y="814"/>
                  </a:lnTo>
                  <a:lnTo>
                    <a:pt x="1254" y="846"/>
                  </a:lnTo>
                  <a:lnTo>
                    <a:pt x="1254" y="874"/>
                  </a:lnTo>
                  <a:lnTo>
                    <a:pt x="1254" y="904"/>
                  </a:lnTo>
                  <a:lnTo>
                    <a:pt x="1254" y="933"/>
                  </a:lnTo>
                  <a:lnTo>
                    <a:pt x="1254" y="962"/>
                  </a:lnTo>
                  <a:lnTo>
                    <a:pt x="1254" y="991"/>
                  </a:lnTo>
                  <a:lnTo>
                    <a:pt x="1254" y="1019"/>
                  </a:lnTo>
                  <a:lnTo>
                    <a:pt x="1254" y="1047"/>
                  </a:lnTo>
                  <a:lnTo>
                    <a:pt x="1254" y="1077"/>
                  </a:lnTo>
                  <a:lnTo>
                    <a:pt x="1254" y="1103"/>
                  </a:lnTo>
                  <a:lnTo>
                    <a:pt x="1254" y="1130"/>
                  </a:lnTo>
                  <a:lnTo>
                    <a:pt x="1254" y="1156"/>
                  </a:lnTo>
                  <a:lnTo>
                    <a:pt x="1254" y="1182"/>
                  </a:lnTo>
                  <a:lnTo>
                    <a:pt x="1254" y="1207"/>
                  </a:lnTo>
                  <a:lnTo>
                    <a:pt x="1254" y="1232"/>
                  </a:lnTo>
                  <a:lnTo>
                    <a:pt x="1254" y="1255"/>
                  </a:lnTo>
                  <a:lnTo>
                    <a:pt x="1255" y="1278"/>
                  </a:lnTo>
                  <a:lnTo>
                    <a:pt x="1255" y="1299"/>
                  </a:lnTo>
                  <a:lnTo>
                    <a:pt x="1255" y="1319"/>
                  </a:lnTo>
                  <a:lnTo>
                    <a:pt x="1255" y="1339"/>
                  </a:lnTo>
                  <a:lnTo>
                    <a:pt x="1255" y="1358"/>
                  </a:lnTo>
                  <a:lnTo>
                    <a:pt x="1255" y="1375"/>
                  </a:lnTo>
                  <a:lnTo>
                    <a:pt x="1255" y="1391"/>
                  </a:lnTo>
                  <a:lnTo>
                    <a:pt x="1255" y="1406"/>
                  </a:lnTo>
                  <a:lnTo>
                    <a:pt x="1256" y="1420"/>
                  </a:lnTo>
                  <a:lnTo>
                    <a:pt x="1256" y="1431"/>
                  </a:lnTo>
                  <a:lnTo>
                    <a:pt x="1256" y="1442"/>
                  </a:lnTo>
                  <a:lnTo>
                    <a:pt x="1256" y="1452"/>
                  </a:lnTo>
                  <a:lnTo>
                    <a:pt x="1256" y="1460"/>
                  </a:lnTo>
                  <a:lnTo>
                    <a:pt x="1256" y="1465"/>
                  </a:lnTo>
                  <a:lnTo>
                    <a:pt x="1256" y="1470"/>
                  </a:lnTo>
                  <a:lnTo>
                    <a:pt x="1256" y="1473"/>
                  </a:lnTo>
                  <a:lnTo>
                    <a:pt x="1256" y="1475"/>
                  </a:lnTo>
                  <a:lnTo>
                    <a:pt x="1255" y="1475"/>
                  </a:lnTo>
                  <a:lnTo>
                    <a:pt x="1253" y="1477"/>
                  </a:lnTo>
                  <a:lnTo>
                    <a:pt x="1249" y="1480"/>
                  </a:lnTo>
                  <a:lnTo>
                    <a:pt x="1244" y="1486"/>
                  </a:lnTo>
                  <a:lnTo>
                    <a:pt x="1238" y="1491"/>
                  </a:lnTo>
                  <a:lnTo>
                    <a:pt x="1230" y="1499"/>
                  </a:lnTo>
                  <a:lnTo>
                    <a:pt x="1225" y="1502"/>
                  </a:lnTo>
                  <a:lnTo>
                    <a:pt x="1220" y="1506"/>
                  </a:lnTo>
                  <a:lnTo>
                    <a:pt x="1215" y="1511"/>
                  </a:lnTo>
                  <a:lnTo>
                    <a:pt x="1211" y="1516"/>
                  </a:lnTo>
                  <a:lnTo>
                    <a:pt x="1203" y="1521"/>
                  </a:lnTo>
                  <a:lnTo>
                    <a:pt x="1197" y="1525"/>
                  </a:lnTo>
                  <a:lnTo>
                    <a:pt x="1190" y="1530"/>
                  </a:lnTo>
                  <a:lnTo>
                    <a:pt x="1184" y="1536"/>
                  </a:lnTo>
                  <a:lnTo>
                    <a:pt x="1176" y="1540"/>
                  </a:lnTo>
                  <a:lnTo>
                    <a:pt x="1169" y="1546"/>
                  </a:lnTo>
                  <a:lnTo>
                    <a:pt x="1162" y="1552"/>
                  </a:lnTo>
                  <a:lnTo>
                    <a:pt x="1154" y="1558"/>
                  </a:lnTo>
                  <a:lnTo>
                    <a:pt x="1145" y="1563"/>
                  </a:lnTo>
                  <a:lnTo>
                    <a:pt x="1137" y="1568"/>
                  </a:lnTo>
                  <a:lnTo>
                    <a:pt x="1127" y="1575"/>
                  </a:lnTo>
                  <a:lnTo>
                    <a:pt x="1118" y="1580"/>
                  </a:lnTo>
                  <a:lnTo>
                    <a:pt x="1108" y="1587"/>
                  </a:lnTo>
                  <a:lnTo>
                    <a:pt x="1099" y="1593"/>
                  </a:lnTo>
                  <a:lnTo>
                    <a:pt x="1089" y="1599"/>
                  </a:lnTo>
                  <a:lnTo>
                    <a:pt x="1079" y="1606"/>
                  </a:lnTo>
                  <a:lnTo>
                    <a:pt x="1067" y="1612"/>
                  </a:lnTo>
                  <a:lnTo>
                    <a:pt x="1056" y="1617"/>
                  </a:lnTo>
                  <a:lnTo>
                    <a:pt x="1044" y="1623"/>
                  </a:lnTo>
                  <a:lnTo>
                    <a:pt x="1032" y="1629"/>
                  </a:lnTo>
                  <a:lnTo>
                    <a:pt x="1020" y="1635"/>
                  </a:lnTo>
                  <a:lnTo>
                    <a:pt x="1008" y="1640"/>
                  </a:lnTo>
                  <a:lnTo>
                    <a:pt x="995" y="1647"/>
                  </a:lnTo>
                  <a:lnTo>
                    <a:pt x="982" y="1653"/>
                  </a:lnTo>
                  <a:lnTo>
                    <a:pt x="968" y="1658"/>
                  </a:lnTo>
                  <a:lnTo>
                    <a:pt x="955" y="1663"/>
                  </a:lnTo>
                  <a:lnTo>
                    <a:pt x="942" y="1668"/>
                  </a:lnTo>
                  <a:lnTo>
                    <a:pt x="928" y="1674"/>
                  </a:lnTo>
                  <a:lnTo>
                    <a:pt x="914" y="1678"/>
                  </a:lnTo>
                  <a:lnTo>
                    <a:pt x="899" y="1684"/>
                  </a:lnTo>
                  <a:lnTo>
                    <a:pt x="884" y="1688"/>
                  </a:lnTo>
                  <a:lnTo>
                    <a:pt x="870" y="1694"/>
                  </a:lnTo>
                  <a:lnTo>
                    <a:pt x="855" y="1697"/>
                  </a:lnTo>
                  <a:lnTo>
                    <a:pt x="839" y="1700"/>
                  </a:lnTo>
                  <a:lnTo>
                    <a:pt x="823" y="1703"/>
                  </a:lnTo>
                  <a:lnTo>
                    <a:pt x="807" y="1708"/>
                  </a:lnTo>
                  <a:lnTo>
                    <a:pt x="791" y="1711"/>
                  </a:lnTo>
                  <a:lnTo>
                    <a:pt x="774" y="1714"/>
                  </a:lnTo>
                  <a:lnTo>
                    <a:pt x="757" y="1716"/>
                  </a:lnTo>
                  <a:lnTo>
                    <a:pt x="741" y="1721"/>
                  </a:lnTo>
                  <a:lnTo>
                    <a:pt x="723" y="1722"/>
                  </a:lnTo>
                  <a:lnTo>
                    <a:pt x="706" y="1724"/>
                  </a:lnTo>
                  <a:lnTo>
                    <a:pt x="687" y="1725"/>
                  </a:lnTo>
                  <a:lnTo>
                    <a:pt x="670" y="1726"/>
                  </a:lnTo>
                  <a:lnTo>
                    <a:pt x="651" y="1726"/>
                  </a:lnTo>
                  <a:lnTo>
                    <a:pt x="633" y="1727"/>
                  </a:lnTo>
                  <a:lnTo>
                    <a:pt x="614" y="1727"/>
                  </a:lnTo>
                  <a:lnTo>
                    <a:pt x="597" y="1727"/>
                  </a:lnTo>
                  <a:lnTo>
                    <a:pt x="577" y="1726"/>
                  </a:lnTo>
                  <a:lnTo>
                    <a:pt x="559" y="1724"/>
                  </a:lnTo>
                  <a:lnTo>
                    <a:pt x="540" y="1722"/>
                  </a:lnTo>
                  <a:lnTo>
                    <a:pt x="522" y="1722"/>
                  </a:lnTo>
                  <a:lnTo>
                    <a:pt x="505" y="1719"/>
                  </a:lnTo>
                  <a:lnTo>
                    <a:pt x="487" y="1716"/>
                  </a:lnTo>
                  <a:lnTo>
                    <a:pt x="470" y="1713"/>
                  </a:lnTo>
                  <a:lnTo>
                    <a:pt x="454" y="1711"/>
                  </a:lnTo>
                  <a:lnTo>
                    <a:pt x="437" y="1708"/>
                  </a:lnTo>
                  <a:lnTo>
                    <a:pt x="422" y="1703"/>
                  </a:lnTo>
                  <a:lnTo>
                    <a:pt x="406" y="1700"/>
                  </a:lnTo>
                  <a:lnTo>
                    <a:pt x="390" y="1697"/>
                  </a:lnTo>
                  <a:lnTo>
                    <a:pt x="374" y="1692"/>
                  </a:lnTo>
                  <a:lnTo>
                    <a:pt x="361" y="1688"/>
                  </a:lnTo>
                  <a:lnTo>
                    <a:pt x="346" y="1684"/>
                  </a:lnTo>
                  <a:lnTo>
                    <a:pt x="333" y="1680"/>
                  </a:lnTo>
                  <a:lnTo>
                    <a:pt x="317" y="1675"/>
                  </a:lnTo>
                  <a:lnTo>
                    <a:pt x="304" y="1670"/>
                  </a:lnTo>
                  <a:lnTo>
                    <a:pt x="291" y="1664"/>
                  </a:lnTo>
                  <a:lnTo>
                    <a:pt x="278" y="1659"/>
                  </a:lnTo>
                  <a:lnTo>
                    <a:pt x="265" y="1653"/>
                  </a:lnTo>
                  <a:lnTo>
                    <a:pt x="252" y="1649"/>
                  </a:lnTo>
                  <a:lnTo>
                    <a:pt x="240" y="1643"/>
                  </a:lnTo>
                  <a:lnTo>
                    <a:pt x="229" y="1638"/>
                  </a:lnTo>
                  <a:lnTo>
                    <a:pt x="217" y="1632"/>
                  </a:lnTo>
                  <a:lnTo>
                    <a:pt x="206" y="1626"/>
                  </a:lnTo>
                  <a:lnTo>
                    <a:pt x="196" y="1620"/>
                  </a:lnTo>
                  <a:lnTo>
                    <a:pt x="185" y="1614"/>
                  </a:lnTo>
                  <a:lnTo>
                    <a:pt x="175" y="1608"/>
                  </a:lnTo>
                  <a:lnTo>
                    <a:pt x="165" y="1603"/>
                  </a:lnTo>
                  <a:lnTo>
                    <a:pt x="155" y="1597"/>
                  </a:lnTo>
                  <a:lnTo>
                    <a:pt x="147" y="1591"/>
                  </a:lnTo>
                  <a:lnTo>
                    <a:pt x="136" y="1586"/>
                  </a:lnTo>
                  <a:lnTo>
                    <a:pt x="127" y="1579"/>
                  </a:lnTo>
                  <a:lnTo>
                    <a:pt x="118" y="1573"/>
                  </a:lnTo>
                  <a:lnTo>
                    <a:pt x="111" y="1567"/>
                  </a:lnTo>
                  <a:lnTo>
                    <a:pt x="103" y="1562"/>
                  </a:lnTo>
                  <a:lnTo>
                    <a:pt x="94" y="1555"/>
                  </a:lnTo>
                  <a:lnTo>
                    <a:pt x="87" y="1550"/>
                  </a:lnTo>
                  <a:lnTo>
                    <a:pt x="81" y="1544"/>
                  </a:lnTo>
                  <a:lnTo>
                    <a:pt x="73" y="1539"/>
                  </a:lnTo>
                  <a:lnTo>
                    <a:pt x="67" y="1534"/>
                  </a:lnTo>
                  <a:lnTo>
                    <a:pt x="61" y="1528"/>
                  </a:lnTo>
                  <a:lnTo>
                    <a:pt x="55" y="1524"/>
                  </a:lnTo>
                  <a:lnTo>
                    <a:pt x="50" y="1518"/>
                  </a:lnTo>
                  <a:lnTo>
                    <a:pt x="44" y="1513"/>
                  </a:lnTo>
                  <a:lnTo>
                    <a:pt x="40" y="1509"/>
                  </a:lnTo>
                  <a:lnTo>
                    <a:pt x="36" y="1505"/>
                  </a:lnTo>
                  <a:lnTo>
                    <a:pt x="26" y="1496"/>
                  </a:lnTo>
                  <a:lnTo>
                    <a:pt x="18" y="1489"/>
                  </a:lnTo>
                  <a:lnTo>
                    <a:pt x="13" y="1481"/>
                  </a:lnTo>
                  <a:lnTo>
                    <a:pt x="8" y="1477"/>
                  </a:lnTo>
                  <a:lnTo>
                    <a:pt x="1" y="1468"/>
                  </a:lnTo>
                  <a:lnTo>
                    <a:pt x="0" y="1467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744" y="1430"/>
              <a:ext cx="301" cy="170"/>
            </a:xfrm>
            <a:custGeom>
              <a:avLst/>
              <a:gdLst>
                <a:gd name="T0" fmla="*/ 1 w 602"/>
                <a:gd name="T1" fmla="*/ 253 h 340"/>
                <a:gd name="T2" fmla="*/ 10 w 602"/>
                <a:gd name="T3" fmla="*/ 259 h 340"/>
                <a:gd name="T4" fmla="*/ 22 w 602"/>
                <a:gd name="T5" fmla="*/ 268 h 340"/>
                <a:gd name="T6" fmla="*/ 31 w 602"/>
                <a:gd name="T7" fmla="*/ 275 h 340"/>
                <a:gd name="T8" fmla="*/ 46 w 602"/>
                <a:gd name="T9" fmla="*/ 283 h 340"/>
                <a:gd name="T10" fmla="*/ 62 w 602"/>
                <a:gd name="T11" fmla="*/ 291 h 340"/>
                <a:gd name="T12" fmla="*/ 76 w 602"/>
                <a:gd name="T13" fmla="*/ 298 h 340"/>
                <a:gd name="T14" fmla="*/ 86 w 602"/>
                <a:gd name="T15" fmla="*/ 302 h 340"/>
                <a:gd name="T16" fmla="*/ 95 w 602"/>
                <a:gd name="T17" fmla="*/ 306 h 340"/>
                <a:gd name="T18" fmla="*/ 107 w 602"/>
                <a:gd name="T19" fmla="*/ 309 h 340"/>
                <a:gd name="T20" fmla="*/ 117 w 602"/>
                <a:gd name="T21" fmla="*/ 314 h 340"/>
                <a:gd name="T22" fmla="*/ 130 w 602"/>
                <a:gd name="T23" fmla="*/ 317 h 340"/>
                <a:gd name="T24" fmla="*/ 144 w 602"/>
                <a:gd name="T25" fmla="*/ 320 h 340"/>
                <a:gd name="T26" fmla="*/ 158 w 602"/>
                <a:gd name="T27" fmla="*/ 323 h 340"/>
                <a:gd name="T28" fmla="*/ 173 w 602"/>
                <a:gd name="T29" fmla="*/ 327 h 340"/>
                <a:gd name="T30" fmla="*/ 188 w 602"/>
                <a:gd name="T31" fmla="*/ 329 h 340"/>
                <a:gd name="T32" fmla="*/ 203 w 602"/>
                <a:gd name="T33" fmla="*/ 331 h 340"/>
                <a:gd name="T34" fmla="*/ 221 w 602"/>
                <a:gd name="T35" fmla="*/ 334 h 340"/>
                <a:gd name="T36" fmla="*/ 237 w 602"/>
                <a:gd name="T37" fmla="*/ 336 h 340"/>
                <a:gd name="T38" fmla="*/ 256 w 602"/>
                <a:gd name="T39" fmla="*/ 337 h 340"/>
                <a:gd name="T40" fmla="*/ 275 w 602"/>
                <a:gd name="T41" fmla="*/ 339 h 340"/>
                <a:gd name="T42" fmla="*/ 295 w 602"/>
                <a:gd name="T43" fmla="*/ 340 h 340"/>
                <a:gd name="T44" fmla="*/ 315 w 602"/>
                <a:gd name="T45" fmla="*/ 340 h 340"/>
                <a:gd name="T46" fmla="*/ 334 w 602"/>
                <a:gd name="T47" fmla="*/ 339 h 340"/>
                <a:gd name="T48" fmla="*/ 352 w 602"/>
                <a:gd name="T49" fmla="*/ 337 h 340"/>
                <a:gd name="T50" fmla="*/ 370 w 602"/>
                <a:gd name="T51" fmla="*/ 336 h 340"/>
                <a:gd name="T52" fmla="*/ 388 w 602"/>
                <a:gd name="T53" fmla="*/ 334 h 340"/>
                <a:gd name="T54" fmla="*/ 404 w 602"/>
                <a:gd name="T55" fmla="*/ 331 h 340"/>
                <a:gd name="T56" fmla="*/ 420 w 602"/>
                <a:gd name="T57" fmla="*/ 329 h 340"/>
                <a:gd name="T58" fmla="*/ 435 w 602"/>
                <a:gd name="T59" fmla="*/ 325 h 340"/>
                <a:gd name="T60" fmla="*/ 449 w 602"/>
                <a:gd name="T61" fmla="*/ 322 h 340"/>
                <a:gd name="T62" fmla="*/ 462 w 602"/>
                <a:gd name="T63" fmla="*/ 318 h 340"/>
                <a:gd name="T64" fmla="*/ 475 w 602"/>
                <a:gd name="T65" fmla="*/ 314 h 340"/>
                <a:gd name="T66" fmla="*/ 487 w 602"/>
                <a:gd name="T67" fmla="*/ 310 h 340"/>
                <a:gd name="T68" fmla="*/ 499 w 602"/>
                <a:gd name="T69" fmla="*/ 306 h 340"/>
                <a:gd name="T70" fmla="*/ 509 w 602"/>
                <a:gd name="T71" fmla="*/ 302 h 340"/>
                <a:gd name="T72" fmla="*/ 520 w 602"/>
                <a:gd name="T73" fmla="*/ 297 h 340"/>
                <a:gd name="T74" fmla="*/ 530 w 602"/>
                <a:gd name="T75" fmla="*/ 294 h 340"/>
                <a:gd name="T76" fmla="*/ 543 w 602"/>
                <a:gd name="T77" fmla="*/ 286 h 340"/>
                <a:gd name="T78" fmla="*/ 557 w 602"/>
                <a:gd name="T79" fmla="*/ 278 h 340"/>
                <a:gd name="T80" fmla="*/ 569 w 602"/>
                <a:gd name="T81" fmla="*/ 269 h 340"/>
                <a:gd name="T82" fmla="*/ 580 w 602"/>
                <a:gd name="T83" fmla="*/ 261 h 340"/>
                <a:gd name="T84" fmla="*/ 592 w 602"/>
                <a:gd name="T85" fmla="*/ 252 h 340"/>
                <a:gd name="T86" fmla="*/ 599 w 602"/>
                <a:gd name="T87" fmla="*/ 244 h 340"/>
                <a:gd name="T88" fmla="*/ 602 w 602"/>
                <a:gd name="T89" fmla="*/ 0 h 340"/>
                <a:gd name="T90" fmla="*/ 0 w 602"/>
                <a:gd name="T9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2" h="340">
                  <a:moveTo>
                    <a:pt x="0" y="0"/>
                  </a:moveTo>
                  <a:lnTo>
                    <a:pt x="1" y="253"/>
                  </a:lnTo>
                  <a:lnTo>
                    <a:pt x="5" y="256"/>
                  </a:lnTo>
                  <a:lnTo>
                    <a:pt x="10" y="259"/>
                  </a:lnTo>
                  <a:lnTo>
                    <a:pt x="18" y="266"/>
                  </a:lnTo>
                  <a:lnTo>
                    <a:pt x="22" y="268"/>
                  </a:lnTo>
                  <a:lnTo>
                    <a:pt x="27" y="272"/>
                  </a:lnTo>
                  <a:lnTo>
                    <a:pt x="31" y="275"/>
                  </a:lnTo>
                  <a:lnTo>
                    <a:pt x="39" y="280"/>
                  </a:lnTo>
                  <a:lnTo>
                    <a:pt x="46" y="283"/>
                  </a:lnTo>
                  <a:lnTo>
                    <a:pt x="54" y="287"/>
                  </a:lnTo>
                  <a:lnTo>
                    <a:pt x="62" y="291"/>
                  </a:lnTo>
                  <a:lnTo>
                    <a:pt x="72" y="296"/>
                  </a:lnTo>
                  <a:lnTo>
                    <a:pt x="76" y="298"/>
                  </a:lnTo>
                  <a:lnTo>
                    <a:pt x="80" y="299"/>
                  </a:lnTo>
                  <a:lnTo>
                    <a:pt x="86" y="302"/>
                  </a:lnTo>
                  <a:lnTo>
                    <a:pt x="90" y="304"/>
                  </a:lnTo>
                  <a:lnTo>
                    <a:pt x="95" y="306"/>
                  </a:lnTo>
                  <a:lnTo>
                    <a:pt x="100" y="308"/>
                  </a:lnTo>
                  <a:lnTo>
                    <a:pt x="107" y="309"/>
                  </a:lnTo>
                  <a:lnTo>
                    <a:pt x="113" y="312"/>
                  </a:lnTo>
                  <a:lnTo>
                    <a:pt x="117" y="314"/>
                  </a:lnTo>
                  <a:lnTo>
                    <a:pt x="124" y="316"/>
                  </a:lnTo>
                  <a:lnTo>
                    <a:pt x="130" y="317"/>
                  </a:lnTo>
                  <a:lnTo>
                    <a:pt x="137" y="319"/>
                  </a:lnTo>
                  <a:lnTo>
                    <a:pt x="144" y="320"/>
                  </a:lnTo>
                  <a:lnTo>
                    <a:pt x="150" y="322"/>
                  </a:lnTo>
                  <a:lnTo>
                    <a:pt x="158" y="323"/>
                  </a:lnTo>
                  <a:lnTo>
                    <a:pt x="166" y="327"/>
                  </a:lnTo>
                  <a:lnTo>
                    <a:pt x="173" y="327"/>
                  </a:lnTo>
                  <a:lnTo>
                    <a:pt x="181" y="328"/>
                  </a:lnTo>
                  <a:lnTo>
                    <a:pt x="188" y="329"/>
                  </a:lnTo>
                  <a:lnTo>
                    <a:pt x="196" y="331"/>
                  </a:lnTo>
                  <a:lnTo>
                    <a:pt x="203" y="331"/>
                  </a:lnTo>
                  <a:lnTo>
                    <a:pt x="212" y="333"/>
                  </a:lnTo>
                  <a:lnTo>
                    <a:pt x="221" y="334"/>
                  </a:lnTo>
                  <a:lnTo>
                    <a:pt x="229" y="336"/>
                  </a:lnTo>
                  <a:lnTo>
                    <a:pt x="237" y="336"/>
                  </a:lnTo>
                  <a:lnTo>
                    <a:pt x="247" y="336"/>
                  </a:lnTo>
                  <a:lnTo>
                    <a:pt x="256" y="337"/>
                  </a:lnTo>
                  <a:lnTo>
                    <a:pt x="266" y="339"/>
                  </a:lnTo>
                  <a:lnTo>
                    <a:pt x="275" y="339"/>
                  </a:lnTo>
                  <a:lnTo>
                    <a:pt x="284" y="340"/>
                  </a:lnTo>
                  <a:lnTo>
                    <a:pt x="295" y="340"/>
                  </a:lnTo>
                  <a:lnTo>
                    <a:pt x="306" y="340"/>
                  </a:lnTo>
                  <a:lnTo>
                    <a:pt x="315" y="340"/>
                  </a:lnTo>
                  <a:lnTo>
                    <a:pt x="325" y="340"/>
                  </a:lnTo>
                  <a:lnTo>
                    <a:pt x="334" y="339"/>
                  </a:lnTo>
                  <a:lnTo>
                    <a:pt x="344" y="339"/>
                  </a:lnTo>
                  <a:lnTo>
                    <a:pt x="352" y="337"/>
                  </a:lnTo>
                  <a:lnTo>
                    <a:pt x="361" y="336"/>
                  </a:lnTo>
                  <a:lnTo>
                    <a:pt x="370" y="336"/>
                  </a:lnTo>
                  <a:lnTo>
                    <a:pt x="380" y="336"/>
                  </a:lnTo>
                  <a:lnTo>
                    <a:pt x="388" y="334"/>
                  </a:lnTo>
                  <a:lnTo>
                    <a:pt x="396" y="333"/>
                  </a:lnTo>
                  <a:lnTo>
                    <a:pt x="404" y="331"/>
                  </a:lnTo>
                  <a:lnTo>
                    <a:pt x="412" y="331"/>
                  </a:lnTo>
                  <a:lnTo>
                    <a:pt x="420" y="329"/>
                  </a:lnTo>
                  <a:lnTo>
                    <a:pt x="427" y="327"/>
                  </a:lnTo>
                  <a:lnTo>
                    <a:pt x="435" y="325"/>
                  </a:lnTo>
                  <a:lnTo>
                    <a:pt x="443" y="324"/>
                  </a:lnTo>
                  <a:lnTo>
                    <a:pt x="449" y="322"/>
                  </a:lnTo>
                  <a:lnTo>
                    <a:pt x="456" y="320"/>
                  </a:lnTo>
                  <a:lnTo>
                    <a:pt x="462" y="318"/>
                  </a:lnTo>
                  <a:lnTo>
                    <a:pt x="469" y="317"/>
                  </a:lnTo>
                  <a:lnTo>
                    <a:pt x="475" y="314"/>
                  </a:lnTo>
                  <a:lnTo>
                    <a:pt x="482" y="312"/>
                  </a:lnTo>
                  <a:lnTo>
                    <a:pt x="487" y="310"/>
                  </a:lnTo>
                  <a:lnTo>
                    <a:pt x="494" y="308"/>
                  </a:lnTo>
                  <a:lnTo>
                    <a:pt x="499" y="306"/>
                  </a:lnTo>
                  <a:lnTo>
                    <a:pt x="505" y="304"/>
                  </a:lnTo>
                  <a:lnTo>
                    <a:pt x="509" y="302"/>
                  </a:lnTo>
                  <a:lnTo>
                    <a:pt x="516" y="299"/>
                  </a:lnTo>
                  <a:lnTo>
                    <a:pt x="520" y="297"/>
                  </a:lnTo>
                  <a:lnTo>
                    <a:pt x="525" y="295"/>
                  </a:lnTo>
                  <a:lnTo>
                    <a:pt x="530" y="294"/>
                  </a:lnTo>
                  <a:lnTo>
                    <a:pt x="535" y="292"/>
                  </a:lnTo>
                  <a:lnTo>
                    <a:pt x="543" y="286"/>
                  </a:lnTo>
                  <a:lnTo>
                    <a:pt x="550" y="282"/>
                  </a:lnTo>
                  <a:lnTo>
                    <a:pt x="557" y="278"/>
                  </a:lnTo>
                  <a:lnTo>
                    <a:pt x="563" y="273"/>
                  </a:lnTo>
                  <a:lnTo>
                    <a:pt x="569" y="269"/>
                  </a:lnTo>
                  <a:lnTo>
                    <a:pt x="575" y="266"/>
                  </a:lnTo>
                  <a:lnTo>
                    <a:pt x="580" y="261"/>
                  </a:lnTo>
                  <a:lnTo>
                    <a:pt x="585" y="259"/>
                  </a:lnTo>
                  <a:lnTo>
                    <a:pt x="592" y="252"/>
                  </a:lnTo>
                  <a:lnTo>
                    <a:pt x="597" y="247"/>
                  </a:lnTo>
                  <a:lnTo>
                    <a:pt x="599" y="244"/>
                  </a:lnTo>
                  <a:lnTo>
                    <a:pt x="602" y="244"/>
                  </a:lnTo>
                  <a:lnTo>
                    <a:pt x="6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778" y="1567"/>
              <a:ext cx="236" cy="111"/>
            </a:xfrm>
            <a:custGeom>
              <a:avLst/>
              <a:gdLst>
                <a:gd name="T0" fmla="*/ 0 w 473"/>
                <a:gd name="T1" fmla="*/ 217 h 223"/>
                <a:gd name="T2" fmla="*/ 0 w 473"/>
                <a:gd name="T3" fmla="*/ 204 h 223"/>
                <a:gd name="T4" fmla="*/ 0 w 473"/>
                <a:gd name="T5" fmla="*/ 187 h 223"/>
                <a:gd name="T6" fmla="*/ 0 w 473"/>
                <a:gd name="T7" fmla="*/ 167 h 223"/>
                <a:gd name="T8" fmla="*/ 0 w 473"/>
                <a:gd name="T9" fmla="*/ 143 h 223"/>
                <a:gd name="T10" fmla="*/ 0 w 473"/>
                <a:gd name="T11" fmla="*/ 116 h 223"/>
                <a:gd name="T12" fmla="*/ 0 w 473"/>
                <a:gd name="T13" fmla="*/ 88 h 223"/>
                <a:gd name="T14" fmla="*/ 0 w 473"/>
                <a:gd name="T15" fmla="*/ 61 h 223"/>
                <a:gd name="T16" fmla="*/ 0 w 473"/>
                <a:gd name="T17" fmla="*/ 35 h 223"/>
                <a:gd name="T18" fmla="*/ 0 w 473"/>
                <a:gd name="T19" fmla="*/ 9 h 223"/>
                <a:gd name="T20" fmla="*/ 9 w 473"/>
                <a:gd name="T21" fmla="*/ 6 h 223"/>
                <a:gd name="T22" fmla="*/ 24 w 473"/>
                <a:gd name="T23" fmla="*/ 12 h 223"/>
                <a:gd name="T24" fmla="*/ 42 w 473"/>
                <a:gd name="T25" fmla="*/ 19 h 223"/>
                <a:gd name="T26" fmla="*/ 59 w 473"/>
                <a:gd name="T27" fmla="*/ 24 h 223"/>
                <a:gd name="T28" fmla="*/ 81 w 473"/>
                <a:gd name="T29" fmla="*/ 31 h 223"/>
                <a:gd name="T30" fmla="*/ 104 w 473"/>
                <a:gd name="T31" fmla="*/ 35 h 223"/>
                <a:gd name="T32" fmla="*/ 127 w 473"/>
                <a:gd name="T33" fmla="*/ 41 h 223"/>
                <a:gd name="T34" fmla="*/ 153 w 473"/>
                <a:gd name="T35" fmla="*/ 44 h 223"/>
                <a:gd name="T36" fmla="*/ 180 w 473"/>
                <a:gd name="T37" fmla="*/ 46 h 223"/>
                <a:gd name="T38" fmla="*/ 194 w 473"/>
                <a:gd name="T39" fmla="*/ 47 h 223"/>
                <a:gd name="T40" fmla="*/ 208 w 473"/>
                <a:gd name="T41" fmla="*/ 48 h 223"/>
                <a:gd name="T42" fmla="*/ 225 w 473"/>
                <a:gd name="T43" fmla="*/ 49 h 223"/>
                <a:gd name="T44" fmla="*/ 241 w 473"/>
                <a:gd name="T45" fmla="*/ 49 h 223"/>
                <a:gd name="T46" fmla="*/ 255 w 473"/>
                <a:gd name="T47" fmla="*/ 49 h 223"/>
                <a:gd name="T48" fmla="*/ 270 w 473"/>
                <a:gd name="T49" fmla="*/ 48 h 223"/>
                <a:gd name="T50" fmla="*/ 289 w 473"/>
                <a:gd name="T51" fmla="*/ 47 h 223"/>
                <a:gd name="T52" fmla="*/ 316 w 473"/>
                <a:gd name="T53" fmla="*/ 45 h 223"/>
                <a:gd name="T54" fmla="*/ 340 w 473"/>
                <a:gd name="T55" fmla="*/ 41 h 223"/>
                <a:gd name="T56" fmla="*/ 364 w 473"/>
                <a:gd name="T57" fmla="*/ 36 h 223"/>
                <a:gd name="T58" fmla="*/ 386 w 473"/>
                <a:gd name="T59" fmla="*/ 31 h 223"/>
                <a:gd name="T60" fmla="*/ 406 w 473"/>
                <a:gd name="T61" fmla="*/ 26 h 223"/>
                <a:gd name="T62" fmla="*/ 424 w 473"/>
                <a:gd name="T63" fmla="*/ 20 h 223"/>
                <a:gd name="T64" fmla="*/ 441 w 473"/>
                <a:gd name="T65" fmla="*/ 13 h 223"/>
                <a:gd name="T66" fmla="*/ 457 w 473"/>
                <a:gd name="T67" fmla="*/ 7 h 223"/>
                <a:gd name="T68" fmla="*/ 473 w 473"/>
                <a:gd name="T69" fmla="*/ 0 h 223"/>
                <a:gd name="T70" fmla="*/ 473 w 473"/>
                <a:gd name="T71" fmla="*/ 24 h 223"/>
                <a:gd name="T72" fmla="*/ 473 w 473"/>
                <a:gd name="T73" fmla="*/ 50 h 223"/>
                <a:gd name="T74" fmla="*/ 473 w 473"/>
                <a:gd name="T75" fmla="*/ 78 h 223"/>
                <a:gd name="T76" fmla="*/ 473 w 473"/>
                <a:gd name="T77" fmla="*/ 106 h 223"/>
                <a:gd name="T78" fmla="*/ 473 w 473"/>
                <a:gd name="T79" fmla="*/ 132 h 223"/>
                <a:gd name="T80" fmla="*/ 473 w 473"/>
                <a:gd name="T81" fmla="*/ 158 h 223"/>
                <a:gd name="T82" fmla="*/ 473 w 473"/>
                <a:gd name="T83" fmla="*/ 180 h 223"/>
                <a:gd name="T84" fmla="*/ 473 w 473"/>
                <a:gd name="T85" fmla="*/ 199 h 223"/>
                <a:gd name="T86" fmla="*/ 473 w 473"/>
                <a:gd name="T87" fmla="*/ 212 h 223"/>
                <a:gd name="T88" fmla="*/ 473 w 473"/>
                <a:gd name="T8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3" h="223">
                  <a:moveTo>
                    <a:pt x="0" y="223"/>
                  </a:moveTo>
                  <a:lnTo>
                    <a:pt x="0" y="221"/>
                  </a:lnTo>
                  <a:lnTo>
                    <a:pt x="0" y="217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0" y="194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3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4"/>
                  </a:lnTo>
                  <a:lnTo>
                    <a:pt x="9" y="6"/>
                  </a:lnTo>
                  <a:lnTo>
                    <a:pt x="14" y="8"/>
                  </a:lnTo>
                  <a:lnTo>
                    <a:pt x="19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5" y="17"/>
                  </a:lnTo>
                  <a:lnTo>
                    <a:pt x="42" y="19"/>
                  </a:lnTo>
                  <a:lnTo>
                    <a:pt x="47" y="21"/>
                  </a:lnTo>
                  <a:lnTo>
                    <a:pt x="54" y="22"/>
                  </a:lnTo>
                  <a:lnTo>
                    <a:pt x="59" y="24"/>
                  </a:lnTo>
                  <a:lnTo>
                    <a:pt x="67" y="26"/>
                  </a:lnTo>
                  <a:lnTo>
                    <a:pt x="73" y="29"/>
                  </a:lnTo>
                  <a:lnTo>
                    <a:pt x="81" y="31"/>
                  </a:lnTo>
                  <a:lnTo>
                    <a:pt x="89" y="32"/>
                  </a:lnTo>
                  <a:lnTo>
                    <a:pt x="96" y="35"/>
                  </a:lnTo>
                  <a:lnTo>
                    <a:pt x="104" y="35"/>
                  </a:lnTo>
                  <a:lnTo>
                    <a:pt x="110" y="37"/>
                  </a:lnTo>
                  <a:lnTo>
                    <a:pt x="118" y="38"/>
                  </a:lnTo>
                  <a:lnTo>
                    <a:pt x="127" y="41"/>
                  </a:lnTo>
                  <a:lnTo>
                    <a:pt x="135" y="41"/>
                  </a:lnTo>
                  <a:lnTo>
                    <a:pt x="144" y="43"/>
                  </a:lnTo>
                  <a:lnTo>
                    <a:pt x="153" y="44"/>
                  </a:lnTo>
                  <a:lnTo>
                    <a:pt x="161" y="45"/>
                  </a:lnTo>
                  <a:lnTo>
                    <a:pt x="170" y="45"/>
                  </a:lnTo>
                  <a:lnTo>
                    <a:pt x="180" y="46"/>
                  </a:lnTo>
                  <a:lnTo>
                    <a:pt x="184" y="46"/>
                  </a:lnTo>
                  <a:lnTo>
                    <a:pt x="189" y="47"/>
                  </a:lnTo>
                  <a:lnTo>
                    <a:pt x="194" y="47"/>
                  </a:lnTo>
                  <a:lnTo>
                    <a:pt x="198" y="48"/>
                  </a:lnTo>
                  <a:lnTo>
                    <a:pt x="203" y="48"/>
                  </a:lnTo>
                  <a:lnTo>
                    <a:pt x="208" y="48"/>
                  </a:lnTo>
                  <a:lnTo>
                    <a:pt x="214" y="48"/>
                  </a:lnTo>
                  <a:lnTo>
                    <a:pt x="219" y="49"/>
                  </a:lnTo>
                  <a:lnTo>
                    <a:pt x="225" y="49"/>
                  </a:lnTo>
                  <a:lnTo>
                    <a:pt x="230" y="49"/>
                  </a:lnTo>
                  <a:lnTo>
                    <a:pt x="234" y="49"/>
                  </a:lnTo>
                  <a:lnTo>
                    <a:pt x="241" y="49"/>
                  </a:lnTo>
                  <a:lnTo>
                    <a:pt x="245" y="49"/>
                  </a:lnTo>
                  <a:lnTo>
                    <a:pt x="251" y="49"/>
                  </a:lnTo>
                  <a:lnTo>
                    <a:pt x="255" y="49"/>
                  </a:lnTo>
                  <a:lnTo>
                    <a:pt x="260" y="49"/>
                  </a:lnTo>
                  <a:lnTo>
                    <a:pt x="265" y="48"/>
                  </a:lnTo>
                  <a:lnTo>
                    <a:pt x="270" y="48"/>
                  </a:lnTo>
                  <a:lnTo>
                    <a:pt x="275" y="48"/>
                  </a:lnTo>
                  <a:lnTo>
                    <a:pt x="279" y="48"/>
                  </a:lnTo>
                  <a:lnTo>
                    <a:pt x="289" y="47"/>
                  </a:lnTo>
                  <a:lnTo>
                    <a:pt x="297" y="46"/>
                  </a:lnTo>
                  <a:lnTo>
                    <a:pt x="306" y="45"/>
                  </a:lnTo>
                  <a:lnTo>
                    <a:pt x="316" y="45"/>
                  </a:lnTo>
                  <a:lnTo>
                    <a:pt x="324" y="44"/>
                  </a:lnTo>
                  <a:lnTo>
                    <a:pt x="332" y="43"/>
                  </a:lnTo>
                  <a:lnTo>
                    <a:pt x="340" y="41"/>
                  </a:lnTo>
                  <a:lnTo>
                    <a:pt x="349" y="41"/>
                  </a:lnTo>
                  <a:lnTo>
                    <a:pt x="355" y="38"/>
                  </a:lnTo>
                  <a:lnTo>
                    <a:pt x="364" y="36"/>
                  </a:lnTo>
                  <a:lnTo>
                    <a:pt x="371" y="35"/>
                  </a:lnTo>
                  <a:lnTo>
                    <a:pt x="379" y="34"/>
                  </a:lnTo>
                  <a:lnTo>
                    <a:pt x="386" y="31"/>
                  </a:lnTo>
                  <a:lnTo>
                    <a:pt x="392" y="30"/>
                  </a:lnTo>
                  <a:lnTo>
                    <a:pt x="400" y="27"/>
                  </a:lnTo>
                  <a:lnTo>
                    <a:pt x="406" y="26"/>
                  </a:lnTo>
                  <a:lnTo>
                    <a:pt x="412" y="23"/>
                  </a:lnTo>
                  <a:lnTo>
                    <a:pt x="418" y="22"/>
                  </a:lnTo>
                  <a:lnTo>
                    <a:pt x="424" y="20"/>
                  </a:lnTo>
                  <a:lnTo>
                    <a:pt x="431" y="18"/>
                  </a:lnTo>
                  <a:lnTo>
                    <a:pt x="437" y="16"/>
                  </a:lnTo>
                  <a:lnTo>
                    <a:pt x="441" y="13"/>
                  </a:lnTo>
                  <a:lnTo>
                    <a:pt x="447" y="11"/>
                  </a:lnTo>
                  <a:lnTo>
                    <a:pt x="453" y="9"/>
                  </a:lnTo>
                  <a:lnTo>
                    <a:pt x="457" y="7"/>
                  </a:lnTo>
                  <a:lnTo>
                    <a:pt x="463" y="5"/>
                  </a:lnTo>
                  <a:lnTo>
                    <a:pt x="467" y="2"/>
                  </a:lnTo>
                  <a:lnTo>
                    <a:pt x="473" y="0"/>
                  </a:lnTo>
                  <a:lnTo>
                    <a:pt x="473" y="8"/>
                  </a:lnTo>
                  <a:lnTo>
                    <a:pt x="473" y="16"/>
                  </a:lnTo>
                  <a:lnTo>
                    <a:pt x="473" y="24"/>
                  </a:lnTo>
                  <a:lnTo>
                    <a:pt x="473" y="33"/>
                  </a:lnTo>
                  <a:lnTo>
                    <a:pt x="473" y="41"/>
                  </a:lnTo>
                  <a:lnTo>
                    <a:pt x="473" y="50"/>
                  </a:lnTo>
                  <a:lnTo>
                    <a:pt x="473" y="59"/>
                  </a:lnTo>
                  <a:lnTo>
                    <a:pt x="473" y="69"/>
                  </a:lnTo>
                  <a:lnTo>
                    <a:pt x="473" y="78"/>
                  </a:lnTo>
                  <a:lnTo>
                    <a:pt x="473" y="87"/>
                  </a:lnTo>
                  <a:lnTo>
                    <a:pt x="473" y="96"/>
                  </a:lnTo>
                  <a:lnTo>
                    <a:pt x="473" y="106"/>
                  </a:lnTo>
                  <a:lnTo>
                    <a:pt x="473" y="115"/>
                  </a:lnTo>
                  <a:lnTo>
                    <a:pt x="473" y="123"/>
                  </a:lnTo>
                  <a:lnTo>
                    <a:pt x="473" y="132"/>
                  </a:lnTo>
                  <a:lnTo>
                    <a:pt x="473" y="142"/>
                  </a:lnTo>
                  <a:lnTo>
                    <a:pt x="473" y="149"/>
                  </a:lnTo>
                  <a:lnTo>
                    <a:pt x="473" y="158"/>
                  </a:lnTo>
                  <a:lnTo>
                    <a:pt x="473" y="166"/>
                  </a:lnTo>
                  <a:lnTo>
                    <a:pt x="473" y="173"/>
                  </a:lnTo>
                  <a:lnTo>
                    <a:pt x="473" y="180"/>
                  </a:lnTo>
                  <a:lnTo>
                    <a:pt x="473" y="186"/>
                  </a:lnTo>
                  <a:lnTo>
                    <a:pt x="473" y="193"/>
                  </a:lnTo>
                  <a:lnTo>
                    <a:pt x="473" y="199"/>
                  </a:lnTo>
                  <a:lnTo>
                    <a:pt x="473" y="204"/>
                  </a:lnTo>
                  <a:lnTo>
                    <a:pt x="473" y="208"/>
                  </a:lnTo>
                  <a:lnTo>
                    <a:pt x="473" y="212"/>
                  </a:lnTo>
                  <a:lnTo>
                    <a:pt x="473" y="217"/>
                  </a:lnTo>
                  <a:lnTo>
                    <a:pt x="473" y="221"/>
                  </a:lnTo>
                  <a:lnTo>
                    <a:pt x="473" y="223"/>
                  </a:lnTo>
                  <a:lnTo>
                    <a:pt x="0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747" y="1374"/>
              <a:ext cx="299" cy="122"/>
            </a:xfrm>
            <a:custGeom>
              <a:avLst/>
              <a:gdLst>
                <a:gd name="T0" fmla="*/ 321 w 599"/>
                <a:gd name="T1" fmla="*/ 244 h 244"/>
                <a:gd name="T2" fmla="*/ 352 w 599"/>
                <a:gd name="T3" fmla="*/ 242 h 244"/>
                <a:gd name="T4" fmla="*/ 380 w 599"/>
                <a:gd name="T5" fmla="*/ 238 h 244"/>
                <a:gd name="T6" fmla="*/ 408 w 599"/>
                <a:gd name="T7" fmla="*/ 235 h 244"/>
                <a:gd name="T8" fmla="*/ 433 w 599"/>
                <a:gd name="T9" fmla="*/ 229 h 244"/>
                <a:gd name="T10" fmla="*/ 459 w 599"/>
                <a:gd name="T11" fmla="*/ 223 h 244"/>
                <a:gd name="T12" fmla="*/ 482 w 599"/>
                <a:gd name="T13" fmla="*/ 217 h 244"/>
                <a:gd name="T14" fmla="*/ 504 w 599"/>
                <a:gd name="T15" fmla="*/ 209 h 244"/>
                <a:gd name="T16" fmla="*/ 538 w 599"/>
                <a:gd name="T17" fmla="*/ 194 h 244"/>
                <a:gd name="T18" fmla="*/ 567 w 599"/>
                <a:gd name="T19" fmla="*/ 174 h 244"/>
                <a:gd name="T20" fmla="*/ 589 w 599"/>
                <a:gd name="T21" fmla="*/ 151 h 244"/>
                <a:gd name="T22" fmla="*/ 599 w 599"/>
                <a:gd name="T23" fmla="*/ 127 h 244"/>
                <a:gd name="T24" fmla="*/ 594 w 599"/>
                <a:gd name="T25" fmla="*/ 103 h 244"/>
                <a:gd name="T26" fmla="*/ 579 w 599"/>
                <a:gd name="T27" fmla="*/ 81 h 244"/>
                <a:gd name="T28" fmla="*/ 554 w 599"/>
                <a:gd name="T29" fmla="*/ 58 h 244"/>
                <a:gd name="T30" fmla="*/ 519 w 599"/>
                <a:gd name="T31" fmla="*/ 40 h 244"/>
                <a:gd name="T32" fmla="*/ 494 w 599"/>
                <a:gd name="T33" fmla="*/ 30 h 244"/>
                <a:gd name="T34" fmla="*/ 471 w 599"/>
                <a:gd name="T35" fmla="*/ 22 h 244"/>
                <a:gd name="T36" fmla="*/ 446 w 599"/>
                <a:gd name="T37" fmla="*/ 15 h 244"/>
                <a:gd name="T38" fmla="*/ 421 w 599"/>
                <a:gd name="T39" fmla="*/ 10 h 244"/>
                <a:gd name="T40" fmla="*/ 394 w 599"/>
                <a:gd name="T41" fmla="*/ 6 h 244"/>
                <a:gd name="T42" fmla="*/ 366 w 599"/>
                <a:gd name="T43" fmla="*/ 2 h 244"/>
                <a:gd name="T44" fmla="*/ 337 w 599"/>
                <a:gd name="T45" fmla="*/ 0 h 244"/>
                <a:gd name="T46" fmla="*/ 307 w 599"/>
                <a:gd name="T47" fmla="*/ 0 h 244"/>
                <a:gd name="T48" fmla="*/ 277 w 599"/>
                <a:gd name="T49" fmla="*/ 0 h 244"/>
                <a:gd name="T50" fmla="*/ 247 w 599"/>
                <a:gd name="T51" fmla="*/ 1 h 244"/>
                <a:gd name="T52" fmla="*/ 218 w 599"/>
                <a:gd name="T53" fmla="*/ 3 h 244"/>
                <a:gd name="T54" fmla="*/ 190 w 599"/>
                <a:gd name="T55" fmla="*/ 9 h 244"/>
                <a:gd name="T56" fmla="*/ 162 w 599"/>
                <a:gd name="T57" fmla="*/ 13 h 244"/>
                <a:gd name="T58" fmla="*/ 137 w 599"/>
                <a:gd name="T59" fmla="*/ 18 h 244"/>
                <a:gd name="T60" fmla="*/ 114 w 599"/>
                <a:gd name="T61" fmla="*/ 25 h 244"/>
                <a:gd name="T62" fmla="*/ 93 w 599"/>
                <a:gd name="T63" fmla="*/ 34 h 244"/>
                <a:gd name="T64" fmla="*/ 72 w 599"/>
                <a:gd name="T65" fmla="*/ 41 h 244"/>
                <a:gd name="T66" fmla="*/ 43 w 599"/>
                <a:gd name="T67" fmla="*/ 58 h 244"/>
                <a:gd name="T68" fmla="*/ 18 w 599"/>
                <a:gd name="T69" fmla="*/ 81 h 244"/>
                <a:gd name="T70" fmla="*/ 4 w 599"/>
                <a:gd name="T71" fmla="*/ 103 h 244"/>
                <a:gd name="T72" fmla="*/ 0 w 599"/>
                <a:gd name="T73" fmla="*/ 127 h 244"/>
                <a:gd name="T74" fmla="*/ 9 w 599"/>
                <a:gd name="T75" fmla="*/ 151 h 244"/>
                <a:gd name="T76" fmla="*/ 29 w 599"/>
                <a:gd name="T77" fmla="*/ 174 h 244"/>
                <a:gd name="T78" fmla="*/ 59 w 599"/>
                <a:gd name="T79" fmla="*/ 194 h 244"/>
                <a:gd name="T80" fmla="*/ 83 w 599"/>
                <a:gd name="T81" fmla="*/ 206 h 244"/>
                <a:gd name="T82" fmla="*/ 104 w 599"/>
                <a:gd name="T83" fmla="*/ 212 h 244"/>
                <a:gd name="T84" fmla="*/ 127 w 599"/>
                <a:gd name="T85" fmla="*/ 220 h 244"/>
                <a:gd name="T86" fmla="*/ 149 w 599"/>
                <a:gd name="T87" fmla="*/ 225 h 244"/>
                <a:gd name="T88" fmla="*/ 176 w 599"/>
                <a:gd name="T89" fmla="*/ 232 h 244"/>
                <a:gd name="T90" fmla="*/ 203 w 599"/>
                <a:gd name="T91" fmla="*/ 236 h 244"/>
                <a:gd name="T92" fmla="*/ 232 w 599"/>
                <a:gd name="T93" fmla="*/ 239 h 244"/>
                <a:gd name="T94" fmla="*/ 261 w 599"/>
                <a:gd name="T95" fmla="*/ 243 h 244"/>
                <a:gd name="T96" fmla="*/ 293 w 599"/>
                <a:gd name="T9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9" h="244">
                  <a:moveTo>
                    <a:pt x="301" y="244"/>
                  </a:moveTo>
                  <a:lnTo>
                    <a:pt x="307" y="244"/>
                  </a:lnTo>
                  <a:lnTo>
                    <a:pt x="315" y="244"/>
                  </a:lnTo>
                  <a:lnTo>
                    <a:pt x="321" y="244"/>
                  </a:lnTo>
                  <a:lnTo>
                    <a:pt x="329" y="244"/>
                  </a:lnTo>
                  <a:lnTo>
                    <a:pt x="337" y="243"/>
                  </a:lnTo>
                  <a:lnTo>
                    <a:pt x="344" y="243"/>
                  </a:lnTo>
                  <a:lnTo>
                    <a:pt x="352" y="242"/>
                  </a:lnTo>
                  <a:lnTo>
                    <a:pt x="359" y="242"/>
                  </a:lnTo>
                  <a:lnTo>
                    <a:pt x="366" y="239"/>
                  </a:lnTo>
                  <a:lnTo>
                    <a:pt x="374" y="239"/>
                  </a:lnTo>
                  <a:lnTo>
                    <a:pt x="380" y="238"/>
                  </a:lnTo>
                  <a:lnTo>
                    <a:pt x="387" y="238"/>
                  </a:lnTo>
                  <a:lnTo>
                    <a:pt x="394" y="236"/>
                  </a:lnTo>
                  <a:lnTo>
                    <a:pt x="401" y="235"/>
                  </a:lnTo>
                  <a:lnTo>
                    <a:pt x="408" y="235"/>
                  </a:lnTo>
                  <a:lnTo>
                    <a:pt x="415" y="234"/>
                  </a:lnTo>
                  <a:lnTo>
                    <a:pt x="421" y="232"/>
                  </a:lnTo>
                  <a:lnTo>
                    <a:pt x="428" y="230"/>
                  </a:lnTo>
                  <a:lnTo>
                    <a:pt x="433" y="229"/>
                  </a:lnTo>
                  <a:lnTo>
                    <a:pt x="441" y="228"/>
                  </a:lnTo>
                  <a:lnTo>
                    <a:pt x="446" y="225"/>
                  </a:lnTo>
                  <a:lnTo>
                    <a:pt x="453" y="225"/>
                  </a:lnTo>
                  <a:lnTo>
                    <a:pt x="459" y="223"/>
                  </a:lnTo>
                  <a:lnTo>
                    <a:pt x="466" y="222"/>
                  </a:lnTo>
                  <a:lnTo>
                    <a:pt x="471" y="220"/>
                  </a:lnTo>
                  <a:lnTo>
                    <a:pt x="477" y="219"/>
                  </a:lnTo>
                  <a:lnTo>
                    <a:pt x="482" y="217"/>
                  </a:lnTo>
                  <a:lnTo>
                    <a:pt x="489" y="216"/>
                  </a:lnTo>
                  <a:lnTo>
                    <a:pt x="494" y="212"/>
                  </a:lnTo>
                  <a:lnTo>
                    <a:pt x="500" y="212"/>
                  </a:lnTo>
                  <a:lnTo>
                    <a:pt x="504" y="209"/>
                  </a:lnTo>
                  <a:lnTo>
                    <a:pt x="511" y="208"/>
                  </a:lnTo>
                  <a:lnTo>
                    <a:pt x="519" y="204"/>
                  </a:lnTo>
                  <a:lnTo>
                    <a:pt x="529" y="198"/>
                  </a:lnTo>
                  <a:lnTo>
                    <a:pt x="538" y="194"/>
                  </a:lnTo>
                  <a:lnTo>
                    <a:pt x="546" y="189"/>
                  </a:lnTo>
                  <a:lnTo>
                    <a:pt x="554" y="185"/>
                  </a:lnTo>
                  <a:lnTo>
                    <a:pt x="562" y="180"/>
                  </a:lnTo>
                  <a:lnTo>
                    <a:pt x="567" y="174"/>
                  </a:lnTo>
                  <a:lnTo>
                    <a:pt x="575" y="170"/>
                  </a:lnTo>
                  <a:lnTo>
                    <a:pt x="579" y="163"/>
                  </a:lnTo>
                  <a:lnTo>
                    <a:pt x="585" y="158"/>
                  </a:lnTo>
                  <a:lnTo>
                    <a:pt x="589" y="151"/>
                  </a:lnTo>
                  <a:lnTo>
                    <a:pt x="592" y="146"/>
                  </a:lnTo>
                  <a:lnTo>
                    <a:pt x="594" y="139"/>
                  </a:lnTo>
                  <a:lnTo>
                    <a:pt x="597" y="134"/>
                  </a:lnTo>
                  <a:lnTo>
                    <a:pt x="599" y="127"/>
                  </a:lnTo>
                  <a:lnTo>
                    <a:pt x="599" y="122"/>
                  </a:lnTo>
                  <a:lnTo>
                    <a:pt x="599" y="115"/>
                  </a:lnTo>
                  <a:lnTo>
                    <a:pt x="597" y="109"/>
                  </a:lnTo>
                  <a:lnTo>
                    <a:pt x="594" y="103"/>
                  </a:lnTo>
                  <a:lnTo>
                    <a:pt x="592" y="97"/>
                  </a:lnTo>
                  <a:lnTo>
                    <a:pt x="589" y="90"/>
                  </a:lnTo>
                  <a:lnTo>
                    <a:pt x="585" y="85"/>
                  </a:lnTo>
                  <a:lnTo>
                    <a:pt x="579" y="81"/>
                  </a:lnTo>
                  <a:lnTo>
                    <a:pt x="575" y="75"/>
                  </a:lnTo>
                  <a:lnTo>
                    <a:pt x="567" y="69"/>
                  </a:lnTo>
                  <a:lnTo>
                    <a:pt x="562" y="63"/>
                  </a:lnTo>
                  <a:lnTo>
                    <a:pt x="554" y="58"/>
                  </a:lnTo>
                  <a:lnTo>
                    <a:pt x="546" y="53"/>
                  </a:lnTo>
                  <a:lnTo>
                    <a:pt x="538" y="49"/>
                  </a:lnTo>
                  <a:lnTo>
                    <a:pt x="529" y="45"/>
                  </a:lnTo>
                  <a:lnTo>
                    <a:pt x="519" y="40"/>
                  </a:lnTo>
                  <a:lnTo>
                    <a:pt x="511" y="36"/>
                  </a:lnTo>
                  <a:lnTo>
                    <a:pt x="504" y="34"/>
                  </a:lnTo>
                  <a:lnTo>
                    <a:pt x="500" y="32"/>
                  </a:lnTo>
                  <a:lnTo>
                    <a:pt x="494" y="30"/>
                  </a:lnTo>
                  <a:lnTo>
                    <a:pt x="489" y="27"/>
                  </a:lnTo>
                  <a:lnTo>
                    <a:pt x="482" y="25"/>
                  </a:lnTo>
                  <a:lnTo>
                    <a:pt x="477" y="23"/>
                  </a:lnTo>
                  <a:lnTo>
                    <a:pt x="471" y="22"/>
                  </a:lnTo>
                  <a:lnTo>
                    <a:pt x="466" y="21"/>
                  </a:lnTo>
                  <a:lnTo>
                    <a:pt x="459" y="18"/>
                  </a:lnTo>
                  <a:lnTo>
                    <a:pt x="453" y="18"/>
                  </a:lnTo>
                  <a:lnTo>
                    <a:pt x="446" y="15"/>
                  </a:lnTo>
                  <a:lnTo>
                    <a:pt x="441" y="14"/>
                  </a:lnTo>
                  <a:lnTo>
                    <a:pt x="433" y="13"/>
                  </a:lnTo>
                  <a:lnTo>
                    <a:pt x="428" y="12"/>
                  </a:lnTo>
                  <a:lnTo>
                    <a:pt x="421" y="10"/>
                  </a:lnTo>
                  <a:lnTo>
                    <a:pt x="415" y="10"/>
                  </a:lnTo>
                  <a:lnTo>
                    <a:pt x="408" y="9"/>
                  </a:lnTo>
                  <a:lnTo>
                    <a:pt x="401" y="8"/>
                  </a:lnTo>
                  <a:lnTo>
                    <a:pt x="394" y="6"/>
                  </a:lnTo>
                  <a:lnTo>
                    <a:pt x="387" y="4"/>
                  </a:lnTo>
                  <a:lnTo>
                    <a:pt x="380" y="3"/>
                  </a:lnTo>
                  <a:lnTo>
                    <a:pt x="374" y="3"/>
                  </a:lnTo>
                  <a:lnTo>
                    <a:pt x="366" y="2"/>
                  </a:lnTo>
                  <a:lnTo>
                    <a:pt x="359" y="2"/>
                  </a:lnTo>
                  <a:lnTo>
                    <a:pt x="352" y="1"/>
                  </a:lnTo>
                  <a:lnTo>
                    <a:pt x="344" y="1"/>
                  </a:lnTo>
                  <a:lnTo>
                    <a:pt x="337" y="0"/>
                  </a:lnTo>
                  <a:lnTo>
                    <a:pt x="329" y="0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07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4" y="0"/>
                  </a:lnTo>
                  <a:lnTo>
                    <a:pt x="277" y="0"/>
                  </a:lnTo>
                  <a:lnTo>
                    <a:pt x="269" y="0"/>
                  </a:lnTo>
                  <a:lnTo>
                    <a:pt x="261" y="0"/>
                  </a:lnTo>
                  <a:lnTo>
                    <a:pt x="254" y="1"/>
                  </a:lnTo>
                  <a:lnTo>
                    <a:pt x="247" y="1"/>
                  </a:lnTo>
                  <a:lnTo>
                    <a:pt x="240" y="2"/>
                  </a:lnTo>
                  <a:lnTo>
                    <a:pt x="232" y="2"/>
                  </a:lnTo>
                  <a:lnTo>
                    <a:pt x="224" y="3"/>
                  </a:lnTo>
                  <a:lnTo>
                    <a:pt x="218" y="3"/>
                  </a:lnTo>
                  <a:lnTo>
                    <a:pt x="211" y="4"/>
                  </a:lnTo>
                  <a:lnTo>
                    <a:pt x="203" y="6"/>
                  </a:lnTo>
                  <a:lnTo>
                    <a:pt x="197" y="8"/>
                  </a:lnTo>
                  <a:lnTo>
                    <a:pt x="190" y="9"/>
                  </a:lnTo>
                  <a:lnTo>
                    <a:pt x="184" y="10"/>
                  </a:lnTo>
                  <a:lnTo>
                    <a:pt x="176" y="10"/>
                  </a:lnTo>
                  <a:lnTo>
                    <a:pt x="170" y="12"/>
                  </a:lnTo>
                  <a:lnTo>
                    <a:pt x="162" y="13"/>
                  </a:lnTo>
                  <a:lnTo>
                    <a:pt x="157" y="14"/>
                  </a:lnTo>
                  <a:lnTo>
                    <a:pt x="149" y="15"/>
                  </a:lnTo>
                  <a:lnTo>
                    <a:pt x="144" y="18"/>
                  </a:lnTo>
                  <a:lnTo>
                    <a:pt x="137" y="18"/>
                  </a:lnTo>
                  <a:lnTo>
                    <a:pt x="132" y="21"/>
                  </a:lnTo>
                  <a:lnTo>
                    <a:pt x="127" y="22"/>
                  </a:lnTo>
                  <a:lnTo>
                    <a:pt x="120" y="23"/>
                  </a:lnTo>
                  <a:lnTo>
                    <a:pt x="114" y="25"/>
                  </a:lnTo>
                  <a:lnTo>
                    <a:pt x="108" y="27"/>
                  </a:lnTo>
                  <a:lnTo>
                    <a:pt x="104" y="30"/>
                  </a:lnTo>
                  <a:lnTo>
                    <a:pt x="98" y="32"/>
                  </a:lnTo>
                  <a:lnTo>
                    <a:pt x="93" y="34"/>
                  </a:lnTo>
                  <a:lnTo>
                    <a:pt x="88" y="36"/>
                  </a:lnTo>
                  <a:lnTo>
                    <a:pt x="83" y="38"/>
                  </a:lnTo>
                  <a:lnTo>
                    <a:pt x="78" y="40"/>
                  </a:lnTo>
                  <a:lnTo>
                    <a:pt x="72" y="41"/>
                  </a:lnTo>
                  <a:lnTo>
                    <a:pt x="68" y="45"/>
                  </a:lnTo>
                  <a:lnTo>
                    <a:pt x="59" y="49"/>
                  </a:lnTo>
                  <a:lnTo>
                    <a:pt x="52" y="53"/>
                  </a:lnTo>
                  <a:lnTo>
                    <a:pt x="43" y="58"/>
                  </a:lnTo>
                  <a:lnTo>
                    <a:pt x="36" y="63"/>
                  </a:lnTo>
                  <a:lnTo>
                    <a:pt x="29" y="69"/>
                  </a:lnTo>
                  <a:lnTo>
                    <a:pt x="23" y="75"/>
                  </a:lnTo>
                  <a:lnTo>
                    <a:pt x="18" y="81"/>
                  </a:lnTo>
                  <a:lnTo>
                    <a:pt x="13" y="85"/>
                  </a:lnTo>
                  <a:lnTo>
                    <a:pt x="9" y="90"/>
                  </a:lnTo>
                  <a:lnTo>
                    <a:pt x="6" y="97"/>
                  </a:lnTo>
                  <a:lnTo>
                    <a:pt x="4" y="103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1" y="134"/>
                  </a:lnTo>
                  <a:lnTo>
                    <a:pt x="4" y="139"/>
                  </a:lnTo>
                  <a:lnTo>
                    <a:pt x="6" y="146"/>
                  </a:lnTo>
                  <a:lnTo>
                    <a:pt x="9" y="151"/>
                  </a:lnTo>
                  <a:lnTo>
                    <a:pt x="13" y="158"/>
                  </a:lnTo>
                  <a:lnTo>
                    <a:pt x="18" y="163"/>
                  </a:lnTo>
                  <a:lnTo>
                    <a:pt x="23" y="170"/>
                  </a:lnTo>
                  <a:lnTo>
                    <a:pt x="29" y="174"/>
                  </a:lnTo>
                  <a:lnTo>
                    <a:pt x="36" y="180"/>
                  </a:lnTo>
                  <a:lnTo>
                    <a:pt x="43" y="185"/>
                  </a:lnTo>
                  <a:lnTo>
                    <a:pt x="52" y="189"/>
                  </a:lnTo>
                  <a:lnTo>
                    <a:pt x="59" y="194"/>
                  </a:lnTo>
                  <a:lnTo>
                    <a:pt x="68" y="198"/>
                  </a:lnTo>
                  <a:lnTo>
                    <a:pt x="72" y="200"/>
                  </a:lnTo>
                  <a:lnTo>
                    <a:pt x="78" y="204"/>
                  </a:lnTo>
                  <a:lnTo>
                    <a:pt x="83" y="206"/>
                  </a:lnTo>
                  <a:lnTo>
                    <a:pt x="88" y="208"/>
                  </a:lnTo>
                  <a:lnTo>
                    <a:pt x="93" y="209"/>
                  </a:lnTo>
                  <a:lnTo>
                    <a:pt x="98" y="212"/>
                  </a:lnTo>
                  <a:lnTo>
                    <a:pt x="104" y="212"/>
                  </a:lnTo>
                  <a:lnTo>
                    <a:pt x="108" y="216"/>
                  </a:lnTo>
                  <a:lnTo>
                    <a:pt x="114" y="217"/>
                  </a:lnTo>
                  <a:lnTo>
                    <a:pt x="120" y="219"/>
                  </a:lnTo>
                  <a:lnTo>
                    <a:pt x="127" y="220"/>
                  </a:lnTo>
                  <a:lnTo>
                    <a:pt x="132" y="222"/>
                  </a:lnTo>
                  <a:lnTo>
                    <a:pt x="137" y="223"/>
                  </a:lnTo>
                  <a:lnTo>
                    <a:pt x="144" y="225"/>
                  </a:lnTo>
                  <a:lnTo>
                    <a:pt x="149" y="225"/>
                  </a:lnTo>
                  <a:lnTo>
                    <a:pt x="157" y="228"/>
                  </a:lnTo>
                  <a:lnTo>
                    <a:pt x="162" y="229"/>
                  </a:lnTo>
                  <a:lnTo>
                    <a:pt x="170" y="230"/>
                  </a:lnTo>
                  <a:lnTo>
                    <a:pt x="176" y="232"/>
                  </a:lnTo>
                  <a:lnTo>
                    <a:pt x="184" y="234"/>
                  </a:lnTo>
                  <a:lnTo>
                    <a:pt x="190" y="235"/>
                  </a:lnTo>
                  <a:lnTo>
                    <a:pt x="197" y="235"/>
                  </a:lnTo>
                  <a:lnTo>
                    <a:pt x="203" y="236"/>
                  </a:lnTo>
                  <a:lnTo>
                    <a:pt x="211" y="238"/>
                  </a:lnTo>
                  <a:lnTo>
                    <a:pt x="218" y="238"/>
                  </a:lnTo>
                  <a:lnTo>
                    <a:pt x="224" y="239"/>
                  </a:lnTo>
                  <a:lnTo>
                    <a:pt x="232" y="239"/>
                  </a:lnTo>
                  <a:lnTo>
                    <a:pt x="240" y="242"/>
                  </a:lnTo>
                  <a:lnTo>
                    <a:pt x="247" y="242"/>
                  </a:lnTo>
                  <a:lnTo>
                    <a:pt x="254" y="243"/>
                  </a:lnTo>
                  <a:lnTo>
                    <a:pt x="261" y="243"/>
                  </a:lnTo>
                  <a:lnTo>
                    <a:pt x="269" y="244"/>
                  </a:lnTo>
                  <a:lnTo>
                    <a:pt x="277" y="244"/>
                  </a:lnTo>
                  <a:lnTo>
                    <a:pt x="284" y="244"/>
                  </a:lnTo>
                  <a:lnTo>
                    <a:pt x="293" y="244"/>
                  </a:lnTo>
                  <a:lnTo>
                    <a:pt x="301" y="244"/>
                  </a:lnTo>
                  <a:lnTo>
                    <a:pt x="301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907" y="2212"/>
              <a:ext cx="179" cy="134"/>
            </a:xfrm>
            <a:custGeom>
              <a:avLst/>
              <a:gdLst>
                <a:gd name="T0" fmla="*/ 354 w 358"/>
                <a:gd name="T1" fmla="*/ 0 h 267"/>
                <a:gd name="T2" fmla="*/ 0 w 358"/>
                <a:gd name="T3" fmla="*/ 161 h 267"/>
                <a:gd name="T4" fmla="*/ 0 w 358"/>
                <a:gd name="T5" fmla="*/ 225 h 267"/>
                <a:gd name="T6" fmla="*/ 358 w 358"/>
                <a:gd name="T7" fmla="*/ 267 h 267"/>
                <a:gd name="T8" fmla="*/ 354 w 358"/>
                <a:gd name="T9" fmla="*/ 0 h 267"/>
                <a:gd name="T10" fmla="*/ 354 w 358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267">
                  <a:moveTo>
                    <a:pt x="354" y="0"/>
                  </a:moveTo>
                  <a:lnTo>
                    <a:pt x="0" y="161"/>
                  </a:lnTo>
                  <a:lnTo>
                    <a:pt x="0" y="225"/>
                  </a:lnTo>
                  <a:lnTo>
                    <a:pt x="358" y="267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794" y="1947"/>
              <a:ext cx="184" cy="121"/>
            </a:xfrm>
            <a:custGeom>
              <a:avLst/>
              <a:gdLst>
                <a:gd name="T0" fmla="*/ 333 w 368"/>
                <a:gd name="T1" fmla="*/ 0 h 241"/>
                <a:gd name="T2" fmla="*/ 0 w 368"/>
                <a:gd name="T3" fmla="*/ 143 h 241"/>
                <a:gd name="T4" fmla="*/ 0 w 368"/>
                <a:gd name="T5" fmla="*/ 207 h 241"/>
                <a:gd name="T6" fmla="*/ 368 w 368"/>
                <a:gd name="T7" fmla="*/ 241 h 241"/>
                <a:gd name="T8" fmla="*/ 333 w 368"/>
                <a:gd name="T9" fmla="*/ 0 h 241"/>
                <a:gd name="T10" fmla="*/ 333 w 368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41">
                  <a:moveTo>
                    <a:pt x="333" y="0"/>
                  </a:moveTo>
                  <a:lnTo>
                    <a:pt x="0" y="143"/>
                  </a:lnTo>
                  <a:lnTo>
                    <a:pt x="0" y="207"/>
                  </a:lnTo>
                  <a:lnTo>
                    <a:pt x="368" y="241"/>
                  </a:lnTo>
                  <a:lnTo>
                    <a:pt x="333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827" y="1425"/>
              <a:ext cx="140" cy="59"/>
            </a:xfrm>
            <a:custGeom>
              <a:avLst/>
              <a:gdLst>
                <a:gd name="T0" fmla="*/ 147 w 280"/>
                <a:gd name="T1" fmla="*/ 119 h 120"/>
                <a:gd name="T2" fmla="*/ 161 w 280"/>
                <a:gd name="T3" fmla="*/ 118 h 120"/>
                <a:gd name="T4" fmla="*/ 174 w 280"/>
                <a:gd name="T5" fmla="*/ 117 h 120"/>
                <a:gd name="T6" fmla="*/ 187 w 280"/>
                <a:gd name="T7" fmla="*/ 116 h 120"/>
                <a:gd name="T8" fmla="*/ 199 w 280"/>
                <a:gd name="T9" fmla="*/ 112 h 120"/>
                <a:gd name="T10" fmla="*/ 213 w 280"/>
                <a:gd name="T11" fmla="*/ 109 h 120"/>
                <a:gd name="T12" fmla="*/ 223 w 280"/>
                <a:gd name="T13" fmla="*/ 106 h 120"/>
                <a:gd name="T14" fmla="*/ 234 w 280"/>
                <a:gd name="T15" fmla="*/ 103 h 120"/>
                <a:gd name="T16" fmla="*/ 247 w 280"/>
                <a:gd name="T17" fmla="*/ 96 h 120"/>
                <a:gd name="T18" fmla="*/ 263 w 280"/>
                <a:gd name="T19" fmla="*/ 86 h 120"/>
                <a:gd name="T20" fmla="*/ 272 w 280"/>
                <a:gd name="T21" fmla="*/ 75 h 120"/>
                <a:gd name="T22" fmla="*/ 278 w 280"/>
                <a:gd name="T23" fmla="*/ 66 h 120"/>
                <a:gd name="T24" fmla="*/ 278 w 280"/>
                <a:gd name="T25" fmla="*/ 54 h 120"/>
                <a:gd name="T26" fmla="*/ 272 w 280"/>
                <a:gd name="T27" fmla="*/ 43 h 120"/>
                <a:gd name="T28" fmla="*/ 263 w 280"/>
                <a:gd name="T29" fmla="*/ 32 h 120"/>
                <a:gd name="T30" fmla="*/ 247 w 280"/>
                <a:gd name="T31" fmla="*/ 21 h 120"/>
                <a:gd name="T32" fmla="*/ 234 w 280"/>
                <a:gd name="T33" fmla="*/ 16 h 120"/>
                <a:gd name="T34" fmla="*/ 223 w 280"/>
                <a:gd name="T35" fmla="*/ 11 h 120"/>
                <a:gd name="T36" fmla="*/ 213 w 280"/>
                <a:gd name="T37" fmla="*/ 8 h 120"/>
                <a:gd name="T38" fmla="*/ 199 w 280"/>
                <a:gd name="T39" fmla="*/ 6 h 120"/>
                <a:gd name="T40" fmla="*/ 187 w 280"/>
                <a:gd name="T41" fmla="*/ 2 h 120"/>
                <a:gd name="T42" fmla="*/ 174 w 280"/>
                <a:gd name="T43" fmla="*/ 1 h 120"/>
                <a:gd name="T44" fmla="*/ 161 w 280"/>
                <a:gd name="T45" fmla="*/ 0 h 120"/>
                <a:gd name="T46" fmla="*/ 147 w 280"/>
                <a:gd name="T47" fmla="*/ 0 h 120"/>
                <a:gd name="T48" fmla="*/ 133 w 280"/>
                <a:gd name="T49" fmla="*/ 0 h 120"/>
                <a:gd name="T50" fmla="*/ 119 w 280"/>
                <a:gd name="T51" fmla="*/ 0 h 120"/>
                <a:gd name="T52" fmla="*/ 105 w 280"/>
                <a:gd name="T53" fmla="*/ 1 h 120"/>
                <a:gd name="T54" fmla="*/ 91 w 280"/>
                <a:gd name="T55" fmla="*/ 2 h 120"/>
                <a:gd name="T56" fmla="*/ 79 w 280"/>
                <a:gd name="T57" fmla="*/ 6 h 120"/>
                <a:gd name="T58" fmla="*/ 67 w 280"/>
                <a:gd name="T59" fmla="*/ 8 h 120"/>
                <a:gd name="T60" fmla="*/ 56 w 280"/>
                <a:gd name="T61" fmla="*/ 11 h 120"/>
                <a:gd name="T62" fmla="*/ 46 w 280"/>
                <a:gd name="T63" fmla="*/ 16 h 120"/>
                <a:gd name="T64" fmla="*/ 36 w 280"/>
                <a:gd name="T65" fmla="*/ 20 h 120"/>
                <a:gd name="T66" fmla="*/ 26 w 280"/>
                <a:gd name="T67" fmla="*/ 24 h 120"/>
                <a:gd name="T68" fmla="*/ 16 w 280"/>
                <a:gd name="T69" fmla="*/ 32 h 120"/>
                <a:gd name="T70" fmla="*/ 6 w 280"/>
                <a:gd name="T71" fmla="*/ 43 h 120"/>
                <a:gd name="T72" fmla="*/ 0 w 280"/>
                <a:gd name="T73" fmla="*/ 54 h 120"/>
                <a:gd name="T74" fmla="*/ 0 w 280"/>
                <a:gd name="T75" fmla="*/ 66 h 120"/>
                <a:gd name="T76" fmla="*/ 6 w 280"/>
                <a:gd name="T77" fmla="*/ 75 h 120"/>
                <a:gd name="T78" fmla="*/ 16 w 280"/>
                <a:gd name="T79" fmla="*/ 86 h 120"/>
                <a:gd name="T80" fmla="*/ 26 w 280"/>
                <a:gd name="T81" fmla="*/ 93 h 120"/>
                <a:gd name="T82" fmla="*/ 36 w 280"/>
                <a:gd name="T83" fmla="*/ 98 h 120"/>
                <a:gd name="T84" fmla="*/ 46 w 280"/>
                <a:gd name="T85" fmla="*/ 103 h 120"/>
                <a:gd name="T86" fmla="*/ 56 w 280"/>
                <a:gd name="T87" fmla="*/ 106 h 120"/>
                <a:gd name="T88" fmla="*/ 67 w 280"/>
                <a:gd name="T89" fmla="*/ 109 h 120"/>
                <a:gd name="T90" fmla="*/ 79 w 280"/>
                <a:gd name="T91" fmla="*/ 112 h 120"/>
                <a:gd name="T92" fmla="*/ 91 w 280"/>
                <a:gd name="T93" fmla="*/ 116 h 120"/>
                <a:gd name="T94" fmla="*/ 105 w 280"/>
                <a:gd name="T95" fmla="*/ 117 h 120"/>
                <a:gd name="T96" fmla="*/ 119 w 280"/>
                <a:gd name="T97" fmla="*/ 118 h 120"/>
                <a:gd name="T98" fmla="*/ 133 w 280"/>
                <a:gd name="T99" fmla="*/ 119 h 120"/>
                <a:gd name="T100" fmla="*/ 141 w 280"/>
                <a:gd name="T10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0" h="120">
                  <a:moveTo>
                    <a:pt x="141" y="120"/>
                  </a:moveTo>
                  <a:lnTo>
                    <a:pt x="147" y="119"/>
                  </a:lnTo>
                  <a:lnTo>
                    <a:pt x="154" y="119"/>
                  </a:lnTo>
                  <a:lnTo>
                    <a:pt x="161" y="118"/>
                  </a:lnTo>
                  <a:lnTo>
                    <a:pt x="168" y="118"/>
                  </a:lnTo>
                  <a:lnTo>
                    <a:pt x="174" y="117"/>
                  </a:lnTo>
                  <a:lnTo>
                    <a:pt x="181" y="116"/>
                  </a:lnTo>
                  <a:lnTo>
                    <a:pt x="187" y="116"/>
                  </a:lnTo>
                  <a:lnTo>
                    <a:pt x="195" y="115"/>
                  </a:lnTo>
                  <a:lnTo>
                    <a:pt x="199" y="112"/>
                  </a:lnTo>
                  <a:lnTo>
                    <a:pt x="206" y="111"/>
                  </a:lnTo>
                  <a:lnTo>
                    <a:pt x="213" y="109"/>
                  </a:lnTo>
                  <a:lnTo>
                    <a:pt x="218" y="108"/>
                  </a:lnTo>
                  <a:lnTo>
                    <a:pt x="223" y="106"/>
                  </a:lnTo>
                  <a:lnTo>
                    <a:pt x="229" y="105"/>
                  </a:lnTo>
                  <a:lnTo>
                    <a:pt x="234" y="103"/>
                  </a:lnTo>
                  <a:lnTo>
                    <a:pt x="240" y="102"/>
                  </a:lnTo>
                  <a:lnTo>
                    <a:pt x="247" y="96"/>
                  </a:lnTo>
                  <a:lnTo>
                    <a:pt x="255" y="92"/>
                  </a:lnTo>
                  <a:lnTo>
                    <a:pt x="263" y="86"/>
                  </a:lnTo>
                  <a:lnTo>
                    <a:pt x="268" y="82"/>
                  </a:lnTo>
                  <a:lnTo>
                    <a:pt x="272" y="75"/>
                  </a:lnTo>
                  <a:lnTo>
                    <a:pt x="276" y="71"/>
                  </a:lnTo>
                  <a:lnTo>
                    <a:pt x="278" y="66"/>
                  </a:lnTo>
                  <a:lnTo>
                    <a:pt x="280" y="60"/>
                  </a:lnTo>
                  <a:lnTo>
                    <a:pt x="278" y="54"/>
                  </a:lnTo>
                  <a:lnTo>
                    <a:pt x="276" y="48"/>
                  </a:lnTo>
                  <a:lnTo>
                    <a:pt x="272" y="43"/>
                  </a:lnTo>
                  <a:lnTo>
                    <a:pt x="268" y="37"/>
                  </a:lnTo>
                  <a:lnTo>
                    <a:pt x="263" y="32"/>
                  </a:lnTo>
                  <a:lnTo>
                    <a:pt x="255" y="26"/>
                  </a:lnTo>
                  <a:lnTo>
                    <a:pt x="247" y="21"/>
                  </a:lnTo>
                  <a:lnTo>
                    <a:pt x="240" y="18"/>
                  </a:lnTo>
                  <a:lnTo>
                    <a:pt x="234" y="16"/>
                  </a:lnTo>
                  <a:lnTo>
                    <a:pt x="229" y="13"/>
                  </a:lnTo>
                  <a:lnTo>
                    <a:pt x="223" y="11"/>
                  </a:lnTo>
                  <a:lnTo>
                    <a:pt x="218" y="10"/>
                  </a:lnTo>
                  <a:lnTo>
                    <a:pt x="213" y="8"/>
                  </a:lnTo>
                  <a:lnTo>
                    <a:pt x="206" y="7"/>
                  </a:lnTo>
                  <a:lnTo>
                    <a:pt x="199" y="6"/>
                  </a:lnTo>
                  <a:lnTo>
                    <a:pt x="195" y="5"/>
                  </a:lnTo>
                  <a:lnTo>
                    <a:pt x="187" y="2"/>
                  </a:lnTo>
                  <a:lnTo>
                    <a:pt x="181" y="2"/>
                  </a:lnTo>
                  <a:lnTo>
                    <a:pt x="174" y="1"/>
                  </a:lnTo>
                  <a:lnTo>
                    <a:pt x="168" y="1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5" y="1"/>
                  </a:lnTo>
                  <a:lnTo>
                    <a:pt x="98" y="2"/>
                  </a:lnTo>
                  <a:lnTo>
                    <a:pt x="91" y="2"/>
                  </a:lnTo>
                  <a:lnTo>
                    <a:pt x="86" y="5"/>
                  </a:lnTo>
                  <a:lnTo>
                    <a:pt x="79" y="6"/>
                  </a:lnTo>
                  <a:lnTo>
                    <a:pt x="73" y="7"/>
                  </a:lnTo>
                  <a:lnTo>
                    <a:pt x="67" y="8"/>
                  </a:lnTo>
                  <a:lnTo>
                    <a:pt x="61" y="10"/>
                  </a:lnTo>
                  <a:lnTo>
                    <a:pt x="56" y="11"/>
                  </a:lnTo>
                  <a:lnTo>
                    <a:pt x="50" y="13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16" y="32"/>
                  </a:lnTo>
                  <a:lnTo>
                    <a:pt x="10" y="37"/>
                  </a:lnTo>
                  <a:lnTo>
                    <a:pt x="6" y="43"/>
                  </a:lnTo>
                  <a:lnTo>
                    <a:pt x="3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10" y="82"/>
                  </a:lnTo>
                  <a:lnTo>
                    <a:pt x="16" y="86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31" y="96"/>
                  </a:lnTo>
                  <a:lnTo>
                    <a:pt x="36" y="98"/>
                  </a:lnTo>
                  <a:lnTo>
                    <a:pt x="42" y="102"/>
                  </a:lnTo>
                  <a:lnTo>
                    <a:pt x="46" y="103"/>
                  </a:lnTo>
                  <a:lnTo>
                    <a:pt x="50" y="105"/>
                  </a:lnTo>
                  <a:lnTo>
                    <a:pt x="56" y="106"/>
                  </a:lnTo>
                  <a:lnTo>
                    <a:pt x="61" y="108"/>
                  </a:lnTo>
                  <a:lnTo>
                    <a:pt x="67" y="109"/>
                  </a:lnTo>
                  <a:lnTo>
                    <a:pt x="73" y="111"/>
                  </a:lnTo>
                  <a:lnTo>
                    <a:pt x="79" y="112"/>
                  </a:lnTo>
                  <a:lnTo>
                    <a:pt x="86" y="115"/>
                  </a:lnTo>
                  <a:lnTo>
                    <a:pt x="91" y="116"/>
                  </a:lnTo>
                  <a:lnTo>
                    <a:pt x="98" y="116"/>
                  </a:lnTo>
                  <a:lnTo>
                    <a:pt x="105" y="117"/>
                  </a:lnTo>
                  <a:lnTo>
                    <a:pt x="112" y="118"/>
                  </a:lnTo>
                  <a:lnTo>
                    <a:pt x="119" y="118"/>
                  </a:lnTo>
                  <a:lnTo>
                    <a:pt x="127" y="119"/>
                  </a:lnTo>
                  <a:lnTo>
                    <a:pt x="133" y="119"/>
                  </a:lnTo>
                  <a:lnTo>
                    <a:pt x="141" y="120"/>
                  </a:lnTo>
                  <a:lnTo>
                    <a:pt x="141" y="12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" name="Group 10"/>
          <p:cNvGrpSpPr>
            <a:grpSpLocks noChangeAspect="1"/>
          </p:cNvGrpSpPr>
          <p:nvPr/>
        </p:nvGrpSpPr>
        <p:grpSpPr bwMode="auto">
          <a:xfrm>
            <a:off x="5525851" y="2322513"/>
            <a:ext cx="1014413" cy="1930505"/>
            <a:chOff x="1571" y="1367"/>
            <a:chExt cx="650" cy="1237"/>
          </a:xfrm>
        </p:grpSpPr>
        <p:sp>
          <p:nvSpPr>
            <p:cNvPr id="32" name="AutoShape 9"/>
            <p:cNvSpPr>
              <a:spLocks noChangeAspect="1" noChangeArrowheads="1" noTextEdit="1"/>
            </p:cNvSpPr>
            <p:nvPr/>
          </p:nvSpPr>
          <p:spPr bwMode="auto">
            <a:xfrm>
              <a:off x="1571" y="1367"/>
              <a:ext cx="650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585" y="1617"/>
              <a:ext cx="625" cy="213"/>
            </a:xfrm>
            <a:custGeom>
              <a:avLst/>
              <a:gdLst>
                <a:gd name="T0" fmla="*/ 1251 w 1251"/>
                <a:gd name="T1" fmla="*/ 427 h 427"/>
                <a:gd name="T2" fmla="*/ 1251 w 1251"/>
                <a:gd name="T3" fmla="*/ 421 h 427"/>
                <a:gd name="T4" fmla="*/ 1248 w 1251"/>
                <a:gd name="T5" fmla="*/ 408 h 427"/>
                <a:gd name="T6" fmla="*/ 1245 w 1251"/>
                <a:gd name="T7" fmla="*/ 397 h 427"/>
                <a:gd name="T8" fmla="*/ 1243 w 1251"/>
                <a:gd name="T9" fmla="*/ 388 h 427"/>
                <a:gd name="T10" fmla="*/ 1238 w 1251"/>
                <a:gd name="T11" fmla="*/ 376 h 427"/>
                <a:gd name="T12" fmla="*/ 1234 w 1251"/>
                <a:gd name="T13" fmla="*/ 362 h 427"/>
                <a:gd name="T14" fmla="*/ 1228 w 1251"/>
                <a:gd name="T15" fmla="*/ 345 h 427"/>
                <a:gd name="T16" fmla="*/ 1221 w 1251"/>
                <a:gd name="T17" fmla="*/ 330 h 427"/>
                <a:gd name="T18" fmla="*/ 1213 w 1251"/>
                <a:gd name="T19" fmla="*/ 312 h 427"/>
                <a:gd name="T20" fmla="*/ 1204 w 1251"/>
                <a:gd name="T21" fmla="*/ 294 h 427"/>
                <a:gd name="T22" fmla="*/ 1194 w 1251"/>
                <a:gd name="T23" fmla="*/ 276 h 427"/>
                <a:gd name="T24" fmla="*/ 1182 w 1251"/>
                <a:gd name="T25" fmla="*/ 257 h 427"/>
                <a:gd name="T26" fmla="*/ 1167 w 1251"/>
                <a:gd name="T27" fmla="*/ 238 h 427"/>
                <a:gd name="T28" fmla="*/ 1153 w 1251"/>
                <a:gd name="T29" fmla="*/ 218 h 427"/>
                <a:gd name="T30" fmla="*/ 1136 w 1251"/>
                <a:gd name="T31" fmla="*/ 198 h 427"/>
                <a:gd name="T32" fmla="*/ 1119 w 1251"/>
                <a:gd name="T33" fmla="*/ 179 h 427"/>
                <a:gd name="T34" fmla="*/ 1098 w 1251"/>
                <a:gd name="T35" fmla="*/ 158 h 427"/>
                <a:gd name="T36" fmla="*/ 1076 w 1251"/>
                <a:gd name="T37" fmla="*/ 140 h 427"/>
                <a:gd name="T38" fmla="*/ 1052 w 1251"/>
                <a:gd name="T39" fmla="*/ 121 h 427"/>
                <a:gd name="T40" fmla="*/ 1026 w 1251"/>
                <a:gd name="T41" fmla="*/ 104 h 427"/>
                <a:gd name="T42" fmla="*/ 998 w 1251"/>
                <a:gd name="T43" fmla="*/ 87 h 427"/>
                <a:gd name="T44" fmla="*/ 968 w 1251"/>
                <a:gd name="T45" fmla="*/ 72 h 427"/>
                <a:gd name="T46" fmla="*/ 936 w 1251"/>
                <a:gd name="T47" fmla="*/ 57 h 427"/>
                <a:gd name="T48" fmla="*/ 900 w 1251"/>
                <a:gd name="T49" fmla="*/ 45 h 427"/>
                <a:gd name="T50" fmla="*/ 863 w 1251"/>
                <a:gd name="T51" fmla="*/ 32 h 427"/>
                <a:gd name="T52" fmla="*/ 824 w 1251"/>
                <a:gd name="T53" fmla="*/ 22 h 427"/>
                <a:gd name="T54" fmla="*/ 780 w 1251"/>
                <a:gd name="T55" fmla="*/ 13 h 427"/>
                <a:gd name="T56" fmla="*/ 735 w 1251"/>
                <a:gd name="T57" fmla="*/ 8 h 427"/>
                <a:gd name="T58" fmla="*/ 687 w 1251"/>
                <a:gd name="T59" fmla="*/ 4 h 427"/>
                <a:gd name="T60" fmla="*/ 637 w 1251"/>
                <a:gd name="T61" fmla="*/ 1 h 427"/>
                <a:gd name="T62" fmla="*/ 584 w 1251"/>
                <a:gd name="T63" fmla="*/ 0 h 427"/>
                <a:gd name="T64" fmla="*/ 535 w 1251"/>
                <a:gd name="T65" fmla="*/ 4 h 427"/>
                <a:gd name="T66" fmla="*/ 491 w 1251"/>
                <a:gd name="T67" fmla="*/ 8 h 427"/>
                <a:gd name="T68" fmla="*/ 447 w 1251"/>
                <a:gd name="T69" fmla="*/ 16 h 427"/>
                <a:gd name="T70" fmla="*/ 406 w 1251"/>
                <a:gd name="T71" fmla="*/ 23 h 427"/>
                <a:gd name="T72" fmla="*/ 368 w 1251"/>
                <a:gd name="T73" fmla="*/ 35 h 427"/>
                <a:gd name="T74" fmla="*/ 332 w 1251"/>
                <a:gd name="T75" fmla="*/ 47 h 427"/>
                <a:gd name="T76" fmla="*/ 299 w 1251"/>
                <a:gd name="T77" fmla="*/ 61 h 427"/>
                <a:gd name="T78" fmla="*/ 268 w 1251"/>
                <a:gd name="T79" fmla="*/ 77 h 427"/>
                <a:gd name="T80" fmla="*/ 238 w 1251"/>
                <a:gd name="T81" fmla="*/ 93 h 427"/>
                <a:gd name="T82" fmla="*/ 211 w 1251"/>
                <a:gd name="T83" fmla="*/ 110 h 427"/>
                <a:gd name="T84" fmla="*/ 187 w 1251"/>
                <a:gd name="T85" fmla="*/ 129 h 427"/>
                <a:gd name="T86" fmla="*/ 163 w 1251"/>
                <a:gd name="T87" fmla="*/ 147 h 427"/>
                <a:gd name="T88" fmla="*/ 144 w 1251"/>
                <a:gd name="T89" fmla="*/ 167 h 427"/>
                <a:gd name="T90" fmla="*/ 124 w 1251"/>
                <a:gd name="T91" fmla="*/ 187 h 427"/>
                <a:gd name="T92" fmla="*/ 108 w 1251"/>
                <a:gd name="T93" fmla="*/ 208 h 427"/>
                <a:gd name="T94" fmla="*/ 90 w 1251"/>
                <a:gd name="T95" fmla="*/ 229 h 427"/>
                <a:gd name="T96" fmla="*/ 76 w 1251"/>
                <a:gd name="T97" fmla="*/ 248 h 427"/>
                <a:gd name="T98" fmla="*/ 63 w 1251"/>
                <a:gd name="T99" fmla="*/ 268 h 427"/>
                <a:gd name="T100" fmla="*/ 54 w 1251"/>
                <a:gd name="T101" fmla="*/ 289 h 427"/>
                <a:gd name="T102" fmla="*/ 43 w 1251"/>
                <a:gd name="T103" fmla="*/ 306 h 427"/>
                <a:gd name="T104" fmla="*/ 34 w 1251"/>
                <a:gd name="T105" fmla="*/ 325 h 427"/>
                <a:gd name="T106" fmla="*/ 26 w 1251"/>
                <a:gd name="T107" fmla="*/ 342 h 427"/>
                <a:gd name="T108" fmla="*/ 21 w 1251"/>
                <a:gd name="T109" fmla="*/ 358 h 427"/>
                <a:gd name="T110" fmla="*/ 14 w 1251"/>
                <a:gd name="T111" fmla="*/ 372 h 427"/>
                <a:gd name="T112" fmla="*/ 10 w 1251"/>
                <a:gd name="T113" fmla="*/ 386 h 427"/>
                <a:gd name="T114" fmla="*/ 7 w 1251"/>
                <a:gd name="T115" fmla="*/ 397 h 427"/>
                <a:gd name="T116" fmla="*/ 5 w 1251"/>
                <a:gd name="T117" fmla="*/ 407 h 427"/>
                <a:gd name="T118" fmla="*/ 0 w 1251"/>
                <a:gd name="T119" fmla="*/ 421 h 427"/>
                <a:gd name="T120" fmla="*/ 0 w 1251"/>
                <a:gd name="T12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1" h="427">
                  <a:moveTo>
                    <a:pt x="0" y="427"/>
                  </a:moveTo>
                  <a:lnTo>
                    <a:pt x="1251" y="427"/>
                  </a:lnTo>
                  <a:lnTo>
                    <a:pt x="1251" y="425"/>
                  </a:lnTo>
                  <a:lnTo>
                    <a:pt x="1251" y="421"/>
                  </a:lnTo>
                  <a:lnTo>
                    <a:pt x="1249" y="416"/>
                  </a:lnTo>
                  <a:lnTo>
                    <a:pt x="1248" y="408"/>
                  </a:lnTo>
                  <a:lnTo>
                    <a:pt x="1247" y="403"/>
                  </a:lnTo>
                  <a:lnTo>
                    <a:pt x="1245" y="397"/>
                  </a:lnTo>
                  <a:lnTo>
                    <a:pt x="1243" y="393"/>
                  </a:lnTo>
                  <a:lnTo>
                    <a:pt x="1243" y="388"/>
                  </a:lnTo>
                  <a:lnTo>
                    <a:pt x="1240" y="381"/>
                  </a:lnTo>
                  <a:lnTo>
                    <a:pt x="1238" y="376"/>
                  </a:lnTo>
                  <a:lnTo>
                    <a:pt x="1236" y="368"/>
                  </a:lnTo>
                  <a:lnTo>
                    <a:pt x="1234" y="362"/>
                  </a:lnTo>
                  <a:lnTo>
                    <a:pt x="1231" y="353"/>
                  </a:lnTo>
                  <a:lnTo>
                    <a:pt x="1228" y="345"/>
                  </a:lnTo>
                  <a:lnTo>
                    <a:pt x="1225" y="338"/>
                  </a:lnTo>
                  <a:lnTo>
                    <a:pt x="1221" y="330"/>
                  </a:lnTo>
                  <a:lnTo>
                    <a:pt x="1216" y="321"/>
                  </a:lnTo>
                  <a:lnTo>
                    <a:pt x="1213" y="312"/>
                  </a:lnTo>
                  <a:lnTo>
                    <a:pt x="1209" y="303"/>
                  </a:lnTo>
                  <a:lnTo>
                    <a:pt x="1204" y="294"/>
                  </a:lnTo>
                  <a:lnTo>
                    <a:pt x="1198" y="284"/>
                  </a:lnTo>
                  <a:lnTo>
                    <a:pt x="1194" y="276"/>
                  </a:lnTo>
                  <a:lnTo>
                    <a:pt x="1187" y="266"/>
                  </a:lnTo>
                  <a:lnTo>
                    <a:pt x="1182" y="257"/>
                  </a:lnTo>
                  <a:lnTo>
                    <a:pt x="1175" y="246"/>
                  </a:lnTo>
                  <a:lnTo>
                    <a:pt x="1167" y="238"/>
                  </a:lnTo>
                  <a:lnTo>
                    <a:pt x="1161" y="227"/>
                  </a:lnTo>
                  <a:lnTo>
                    <a:pt x="1153" y="218"/>
                  </a:lnTo>
                  <a:lnTo>
                    <a:pt x="1145" y="207"/>
                  </a:lnTo>
                  <a:lnTo>
                    <a:pt x="1136" y="198"/>
                  </a:lnTo>
                  <a:lnTo>
                    <a:pt x="1127" y="189"/>
                  </a:lnTo>
                  <a:lnTo>
                    <a:pt x="1119" y="179"/>
                  </a:lnTo>
                  <a:lnTo>
                    <a:pt x="1108" y="168"/>
                  </a:lnTo>
                  <a:lnTo>
                    <a:pt x="1098" y="158"/>
                  </a:lnTo>
                  <a:lnTo>
                    <a:pt x="1087" y="148"/>
                  </a:lnTo>
                  <a:lnTo>
                    <a:pt x="1076" y="140"/>
                  </a:lnTo>
                  <a:lnTo>
                    <a:pt x="1064" y="131"/>
                  </a:lnTo>
                  <a:lnTo>
                    <a:pt x="1052" y="121"/>
                  </a:lnTo>
                  <a:lnTo>
                    <a:pt x="1039" y="112"/>
                  </a:lnTo>
                  <a:lnTo>
                    <a:pt x="1026" y="104"/>
                  </a:lnTo>
                  <a:lnTo>
                    <a:pt x="1012" y="95"/>
                  </a:lnTo>
                  <a:lnTo>
                    <a:pt x="998" y="87"/>
                  </a:lnTo>
                  <a:lnTo>
                    <a:pt x="983" y="80"/>
                  </a:lnTo>
                  <a:lnTo>
                    <a:pt x="968" y="72"/>
                  </a:lnTo>
                  <a:lnTo>
                    <a:pt x="952" y="65"/>
                  </a:lnTo>
                  <a:lnTo>
                    <a:pt x="936" y="57"/>
                  </a:lnTo>
                  <a:lnTo>
                    <a:pt x="918" y="49"/>
                  </a:lnTo>
                  <a:lnTo>
                    <a:pt x="900" y="45"/>
                  </a:lnTo>
                  <a:lnTo>
                    <a:pt x="881" y="37"/>
                  </a:lnTo>
                  <a:lnTo>
                    <a:pt x="863" y="32"/>
                  </a:lnTo>
                  <a:lnTo>
                    <a:pt x="842" y="26"/>
                  </a:lnTo>
                  <a:lnTo>
                    <a:pt x="824" y="22"/>
                  </a:lnTo>
                  <a:lnTo>
                    <a:pt x="801" y="17"/>
                  </a:lnTo>
                  <a:lnTo>
                    <a:pt x="780" y="13"/>
                  </a:lnTo>
                  <a:lnTo>
                    <a:pt x="757" y="10"/>
                  </a:lnTo>
                  <a:lnTo>
                    <a:pt x="735" y="8"/>
                  </a:lnTo>
                  <a:lnTo>
                    <a:pt x="711" y="5"/>
                  </a:lnTo>
                  <a:lnTo>
                    <a:pt x="687" y="4"/>
                  </a:lnTo>
                  <a:lnTo>
                    <a:pt x="662" y="1"/>
                  </a:lnTo>
                  <a:lnTo>
                    <a:pt x="637" y="1"/>
                  </a:lnTo>
                  <a:lnTo>
                    <a:pt x="609" y="0"/>
                  </a:lnTo>
                  <a:lnTo>
                    <a:pt x="584" y="0"/>
                  </a:lnTo>
                  <a:lnTo>
                    <a:pt x="559" y="1"/>
                  </a:lnTo>
                  <a:lnTo>
                    <a:pt x="535" y="4"/>
                  </a:lnTo>
                  <a:lnTo>
                    <a:pt x="513" y="5"/>
                  </a:lnTo>
                  <a:lnTo>
                    <a:pt x="491" y="8"/>
                  </a:lnTo>
                  <a:lnTo>
                    <a:pt x="468" y="11"/>
                  </a:lnTo>
                  <a:lnTo>
                    <a:pt x="447" y="16"/>
                  </a:lnTo>
                  <a:lnTo>
                    <a:pt x="427" y="19"/>
                  </a:lnTo>
                  <a:lnTo>
                    <a:pt x="406" y="23"/>
                  </a:lnTo>
                  <a:lnTo>
                    <a:pt x="386" y="29"/>
                  </a:lnTo>
                  <a:lnTo>
                    <a:pt x="368" y="35"/>
                  </a:lnTo>
                  <a:lnTo>
                    <a:pt x="349" y="40"/>
                  </a:lnTo>
                  <a:lnTo>
                    <a:pt x="332" y="47"/>
                  </a:lnTo>
                  <a:lnTo>
                    <a:pt x="315" y="54"/>
                  </a:lnTo>
                  <a:lnTo>
                    <a:pt x="299" y="61"/>
                  </a:lnTo>
                  <a:lnTo>
                    <a:pt x="283" y="68"/>
                  </a:lnTo>
                  <a:lnTo>
                    <a:pt x="268" y="77"/>
                  </a:lnTo>
                  <a:lnTo>
                    <a:pt x="253" y="84"/>
                  </a:lnTo>
                  <a:lnTo>
                    <a:pt x="238" y="93"/>
                  </a:lnTo>
                  <a:lnTo>
                    <a:pt x="224" y="100"/>
                  </a:lnTo>
                  <a:lnTo>
                    <a:pt x="211" y="110"/>
                  </a:lnTo>
                  <a:lnTo>
                    <a:pt x="198" y="119"/>
                  </a:lnTo>
                  <a:lnTo>
                    <a:pt x="187" y="129"/>
                  </a:lnTo>
                  <a:lnTo>
                    <a:pt x="175" y="137"/>
                  </a:lnTo>
                  <a:lnTo>
                    <a:pt x="163" y="147"/>
                  </a:lnTo>
                  <a:lnTo>
                    <a:pt x="152" y="157"/>
                  </a:lnTo>
                  <a:lnTo>
                    <a:pt x="144" y="167"/>
                  </a:lnTo>
                  <a:lnTo>
                    <a:pt x="133" y="177"/>
                  </a:lnTo>
                  <a:lnTo>
                    <a:pt x="124" y="187"/>
                  </a:lnTo>
                  <a:lnTo>
                    <a:pt x="116" y="198"/>
                  </a:lnTo>
                  <a:lnTo>
                    <a:pt x="108" y="208"/>
                  </a:lnTo>
                  <a:lnTo>
                    <a:pt x="99" y="218"/>
                  </a:lnTo>
                  <a:lnTo>
                    <a:pt x="90" y="229"/>
                  </a:lnTo>
                  <a:lnTo>
                    <a:pt x="83" y="239"/>
                  </a:lnTo>
                  <a:lnTo>
                    <a:pt x="76" y="248"/>
                  </a:lnTo>
                  <a:lnTo>
                    <a:pt x="70" y="258"/>
                  </a:lnTo>
                  <a:lnTo>
                    <a:pt x="63" y="268"/>
                  </a:lnTo>
                  <a:lnTo>
                    <a:pt x="58" y="278"/>
                  </a:lnTo>
                  <a:lnTo>
                    <a:pt x="54" y="289"/>
                  </a:lnTo>
                  <a:lnTo>
                    <a:pt x="48" y="297"/>
                  </a:lnTo>
                  <a:lnTo>
                    <a:pt x="43" y="306"/>
                  </a:lnTo>
                  <a:lnTo>
                    <a:pt x="38" y="315"/>
                  </a:lnTo>
                  <a:lnTo>
                    <a:pt x="34" y="325"/>
                  </a:lnTo>
                  <a:lnTo>
                    <a:pt x="30" y="333"/>
                  </a:lnTo>
                  <a:lnTo>
                    <a:pt x="26" y="342"/>
                  </a:lnTo>
                  <a:lnTo>
                    <a:pt x="23" y="350"/>
                  </a:lnTo>
                  <a:lnTo>
                    <a:pt x="21" y="358"/>
                  </a:lnTo>
                  <a:lnTo>
                    <a:pt x="18" y="366"/>
                  </a:lnTo>
                  <a:lnTo>
                    <a:pt x="14" y="372"/>
                  </a:lnTo>
                  <a:lnTo>
                    <a:pt x="12" y="379"/>
                  </a:lnTo>
                  <a:lnTo>
                    <a:pt x="10" y="386"/>
                  </a:lnTo>
                  <a:lnTo>
                    <a:pt x="8" y="391"/>
                  </a:lnTo>
                  <a:lnTo>
                    <a:pt x="7" y="397"/>
                  </a:lnTo>
                  <a:lnTo>
                    <a:pt x="5" y="402"/>
                  </a:lnTo>
                  <a:lnTo>
                    <a:pt x="5" y="407"/>
                  </a:lnTo>
                  <a:lnTo>
                    <a:pt x="1" y="416"/>
                  </a:lnTo>
                  <a:lnTo>
                    <a:pt x="0" y="421"/>
                  </a:lnTo>
                  <a:lnTo>
                    <a:pt x="0" y="425"/>
                  </a:lnTo>
                  <a:lnTo>
                    <a:pt x="0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582" y="1729"/>
              <a:ext cx="628" cy="864"/>
            </a:xfrm>
            <a:custGeom>
              <a:avLst/>
              <a:gdLst>
                <a:gd name="T0" fmla="*/ 1 w 1256"/>
                <a:gd name="T1" fmla="*/ 202 h 1727"/>
                <a:gd name="T2" fmla="*/ 1252 w 1256"/>
                <a:gd name="T3" fmla="*/ 203 h 1727"/>
                <a:gd name="T4" fmla="*/ 1252 w 1256"/>
                <a:gd name="T5" fmla="*/ 205 h 1727"/>
                <a:gd name="T6" fmla="*/ 1252 w 1256"/>
                <a:gd name="T7" fmla="*/ 226 h 1727"/>
                <a:gd name="T8" fmla="*/ 1252 w 1256"/>
                <a:gd name="T9" fmla="*/ 262 h 1727"/>
                <a:gd name="T10" fmla="*/ 1252 w 1256"/>
                <a:gd name="T11" fmla="*/ 307 h 1727"/>
                <a:gd name="T12" fmla="*/ 1252 w 1256"/>
                <a:gd name="T13" fmla="*/ 364 h 1727"/>
                <a:gd name="T14" fmla="*/ 1252 w 1256"/>
                <a:gd name="T15" fmla="*/ 430 h 1727"/>
                <a:gd name="T16" fmla="*/ 1252 w 1256"/>
                <a:gd name="T17" fmla="*/ 505 h 1727"/>
                <a:gd name="T18" fmla="*/ 1252 w 1256"/>
                <a:gd name="T19" fmla="*/ 584 h 1727"/>
                <a:gd name="T20" fmla="*/ 1253 w 1256"/>
                <a:gd name="T21" fmla="*/ 669 h 1727"/>
                <a:gd name="T22" fmla="*/ 1253 w 1256"/>
                <a:gd name="T23" fmla="*/ 757 h 1727"/>
                <a:gd name="T24" fmla="*/ 1254 w 1256"/>
                <a:gd name="T25" fmla="*/ 846 h 1727"/>
                <a:gd name="T26" fmla="*/ 1254 w 1256"/>
                <a:gd name="T27" fmla="*/ 933 h 1727"/>
                <a:gd name="T28" fmla="*/ 1254 w 1256"/>
                <a:gd name="T29" fmla="*/ 1019 h 1727"/>
                <a:gd name="T30" fmla="*/ 1254 w 1256"/>
                <a:gd name="T31" fmla="*/ 1103 h 1727"/>
                <a:gd name="T32" fmla="*/ 1254 w 1256"/>
                <a:gd name="T33" fmla="*/ 1182 h 1727"/>
                <a:gd name="T34" fmla="*/ 1254 w 1256"/>
                <a:gd name="T35" fmla="*/ 1255 h 1727"/>
                <a:gd name="T36" fmla="*/ 1255 w 1256"/>
                <a:gd name="T37" fmla="*/ 1319 h 1727"/>
                <a:gd name="T38" fmla="*/ 1255 w 1256"/>
                <a:gd name="T39" fmla="*/ 1375 h 1727"/>
                <a:gd name="T40" fmla="*/ 1256 w 1256"/>
                <a:gd name="T41" fmla="*/ 1420 h 1727"/>
                <a:gd name="T42" fmla="*/ 1256 w 1256"/>
                <a:gd name="T43" fmla="*/ 1452 h 1727"/>
                <a:gd name="T44" fmla="*/ 1256 w 1256"/>
                <a:gd name="T45" fmla="*/ 1470 h 1727"/>
                <a:gd name="T46" fmla="*/ 1255 w 1256"/>
                <a:gd name="T47" fmla="*/ 1475 h 1727"/>
                <a:gd name="T48" fmla="*/ 1244 w 1256"/>
                <a:gd name="T49" fmla="*/ 1486 h 1727"/>
                <a:gd name="T50" fmla="*/ 1225 w 1256"/>
                <a:gd name="T51" fmla="*/ 1502 h 1727"/>
                <a:gd name="T52" fmla="*/ 1211 w 1256"/>
                <a:gd name="T53" fmla="*/ 1516 h 1727"/>
                <a:gd name="T54" fmla="*/ 1190 w 1256"/>
                <a:gd name="T55" fmla="*/ 1530 h 1727"/>
                <a:gd name="T56" fmla="*/ 1169 w 1256"/>
                <a:gd name="T57" fmla="*/ 1546 h 1727"/>
                <a:gd name="T58" fmla="*/ 1145 w 1256"/>
                <a:gd name="T59" fmla="*/ 1563 h 1727"/>
                <a:gd name="T60" fmla="*/ 1118 w 1256"/>
                <a:gd name="T61" fmla="*/ 1580 h 1727"/>
                <a:gd name="T62" fmla="*/ 1089 w 1256"/>
                <a:gd name="T63" fmla="*/ 1599 h 1727"/>
                <a:gd name="T64" fmla="*/ 1056 w 1256"/>
                <a:gd name="T65" fmla="*/ 1617 h 1727"/>
                <a:gd name="T66" fmla="*/ 1020 w 1256"/>
                <a:gd name="T67" fmla="*/ 1635 h 1727"/>
                <a:gd name="T68" fmla="*/ 982 w 1256"/>
                <a:gd name="T69" fmla="*/ 1653 h 1727"/>
                <a:gd name="T70" fmla="*/ 942 w 1256"/>
                <a:gd name="T71" fmla="*/ 1668 h 1727"/>
                <a:gd name="T72" fmla="*/ 899 w 1256"/>
                <a:gd name="T73" fmla="*/ 1684 h 1727"/>
                <a:gd name="T74" fmla="*/ 855 w 1256"/>
                <a:gd name="T75" fmla="*/ 1697 h 1727"/>
                <a:gd name="T76" fmla="*/ 807 w 1256"/>
                <a:gd name="T77" fmla="*/ 1708 h 1727"/>
                <a:gd name="T78" fmla="*/ 757 w 1256"/>
                <a:gd name="T79" fmla="*/ 1716 h 1727"/>
                <a:gd name="T80" fmla="*/ 706 w 1256"/>
                <a:gd name="T81" fmla="*/ 1724 h 1727"/>
                <a:gd name="T82" fmla="*/ 651 w 1256"/>
                <a:gd name="T83" fmla="*/ 1726 h 1727"/>
                <a:gd name="T84" fmla="*/ 597 w 1256"/>
                <a:gd name="T85" fmla="*/ 1727 h 1727"/>
                <a:gd name="T86" fmla="*/ 540 w 1256"/>
                <a:gd name="T87" fmla="*/ 1722 h 1727"/>
                <a:gd name="T88" fmla="*/ 487 w 1256"/>
                <a:gd name="T89" fmla="*/ 1716 h 1727"/>
                <a:gd name="T90" fmla="*/ 437 w 1256"/>
                <a:gd name="T91" fmla="*/ 1708 h 1727"/>
                <a:gd name="T92" fmla="*/ 390 w 1256"/>
                <a:gd name="T93" fmla="*/ 1697 h 1727"/>
                <a:gd name="T94" fmla="*/ 346 w 1256"/>
                <a:gd name="T95" fmla="*/ 1684 h 1727"/>
                <a:gd name="T96" fmla="*/ 304 w 1256"/>
                <a:gd name="T97" fmla="*/ 1670 h 1727"/>
                <a:gd name="T98" fmla="*/ 265 w 1256"/>
                <a:gd name="T99" fmla="*/ 1653 h 1727"/>
                <a:gd name="T100" fmla="*/ 229 w 1256"/>
                <a:gd name="T101" fmla="*/ 1638 h 1727"/>
                <a:gd name="T102" fmla="*/ 196 w 1256"/>
                <a:gd name="T103" fmla="*/ 1620 h 1727"/>
                <a:gd name="T104" fmla="*/ 165 w 1256"/>
                <a:gd name="T105" fmla="*/ 1603 h 1727"/>
                <a:gd name="T106" fmla="*/ 136 w 1256"/>
                <a:gd name="T107" fmla="*/ 1586 h 1727"/>
                <a:gd name="T108" fmla="*/ 111 w 1256"/>
                <a:gd name="T109" fmla="*/ 1567 h 1727"/>
                <a:gd name="T110" fmla="*/ 87 w 1256"/>
                <a:gd name="T111" fmla="*/ 1550 h 1727"/>
                <a:gd name="T112" fmla="*/ 67 w 1256"/>
                <a:gd name="T113" fmla="*/ 1534 h 1727"/>
                <a:gd name="T114" fmla="*/ 50 w 1256"/>
                <a:gd name="T115" fmla="*/ 1518 h 1727"/>
                <a:gd name="T116" fmla="*/ 36 w 1256"/>
                <a:gd name="T117" fmla="*/ 1505 h 1727"/>
                <a:gd name="T118" fmla="*/ 13 w 1256"/>
                <a:gd name="T119" fmla="*/ 1481 h 1727"/>
                <a:gd name="T120" fmla="*/ 0 w 1256"/>
                <a:gd name="T121" fmla="*/ 1467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6" h="1727">
                  <a:moveTo>
                    <a:pt x="0" y="201"/>
                  </a:moveTo>
                  <a:lnTo>
                    <a:pt x="1" y="201"/>
                  </a:lnTo>
                  <a:lnTo>
                    <a:pt x="1" y="202"/>
                  </a:lnTo>
                  <a:lnTo>
                    <a:pt x="1" y="203"/>
                  </a:lnTo>
                  <a:lnTo>
                    <a:pt x="606" y="0"/>
                  </a:lnTo>
                  <a:lnTo>
                    <a:pt x="1252" y="203"/>
                  </a:lnTo>
                  <a:lnTo>
                    <a:pt x="1252" y="201"/>
                  </a:lnTo>
                  <a:lnTo>
                    <a:pt x="1252" y="202"/>
                  </a:lnTo>
                  <a:lnTo>
                    <a:pt x="1252" y="205"/>
                  </a:lnTo>
                  <a:lnTo>
                    <a:pt x="1252" y="211"/>
                  </a:lnTo>
                  <a:lnTo>
                    <a:pt x="1252" y="217"/>
                  </a:lnTo>
                  <a:lnTo>
                    <a:pt x="1252" y="226"/>
                  </a:lnTo>
                  <a:lnTo>
                    <a:pt x="1252" y="236"/>
                  </a:lnTo>
                  <a:lnTo>
                    <a:pt x="1252" y="248"/>
                  </a:lnTo>
                  <a:lnTo>
                    <a:pt x="1252" y="262"/>
                  </a:lnTo>
                  <a:lnTo>
                    <a:pt x="1252" y="275"/>
                  </a:lnTo>
                  <a:lnTo>
                    <a:pt x="1252" y="290"/>
                  </a:lnTo>
                  <a:lnTo>
                    <a:pt x="1252" y="307"/>
                  </a:lnTo>
                  <a:lnTo>
                    <a:pt x="1252" y="326"/>
                  </a:lnTo>
                  <a:lnTo>
                    <a:pt x="1252" y="344"/>
                  </a:lnTo>
                  <a:lnTo>
                    <a:pt x="1252" y="364"/>
                  </a:lnTo>
                  <a:lnTo>
                    <a:pt x="1252" y="385"/>
                  </a:lnTo>
                  <a:lnTo>
                    <a:pt x="1252" y="409"/>
                  </a:lnTo>
                  <a:lnTo>
                    <a:pt x="1252" y="430"/>
                  </a:lnTo>
                  <a:lnTo>
                    <a:pt x="1252" y="455"/>
                  </a:lnTo>
                  <a:lnTo>
                    <a:pt x="1252" y="479"/>
                  </a:lnTo>
                  <a:lnTo>
                    <a:pt x="1252" y="505"/>
                  </a:lnTo>
                  <a:lnTo>
                    <a:pt x="1252" y="530"/>
                  </a:lnTo>
                  <a:lnTo>
                    <a:pt x="1252" y="557"/>
                  </a:lnTo>
                  <a:lnTo>
                    <a:pt x="1252" y="584"/>
                  </a:lnTo>
                  <a:lnTo>
                    <a:pt x="1253" y="612"/>
                  </a:lnTo>
                  <a:lnTo>
                    <a:pt x="1253" y="639"/>
                  </a:lnTo>
                  <a:lnTo>
                    <a:pt x="1253" y="669"/>
                  </a:lnTo>
                  <a:lnTo>
                    <a:pt x="1253" y="697"/>
                  </a:lnTo>
                  <a:lnTo>
                    <a:pt x="1253" y="727"/>
                  </a:lnTo>
                  <a:lnTo>
                    <a:pt x="1253" y="757"/>
                  </a:lnTo>
                  <a:lnTo>
                    <a:pt x="1253" y="786"/>
                  </a:lnTo>
                  <a:lnTo>
                    <a:pt x="1253" y="814"/>
                  </a:lnTo>
                  <a:lnTo>
                    <a:pt x="1254" y="846"/>
                  </a:lnTo>
                  <a:lnTo>
                    <a:pt x="1254" y="874"/>
                  </a:lnTo>
                  <a:lnTo>
                    <a:pt x="1254" y="904"/>
                  </a:lnTo>
                  <a:lnTo>
                    <a:pt x="1254" y="933"/>
                  </a:lnTo>
                  <a:lnTo>
                    <a:pt x="1254" y="962"/>
                  </a:lnTo>
                  <a:lnTo>
                    <a:pt x="1254" y="991"/>
                  </a:lnTo>
                  <a:lnTo>
                    <a:pt x="1254" y="1019"/>
                  </a:lnTo>
                  <a:lnTo>
                    <a:pt x="1254" y="1047"/>
                  </a:lnTo>
                  <a:lnTo>
                    <a:pt x="1254" y="1077"/>
                  </a:lnTo>
                  <a:lnTo>
                    <a:pt x="1254" y="1103"/>
                  </a:lnTo>
                  <a:lnTo>
                    <a:pt x="1254" y="1130"/>
                  </a:lnTo>
                  <a:lnTo>
                    <a:pt x="1254" y="1156"/>
                  </a:lnTo>
                  <a:lnTo>
                    <a:pt x="1254" y="1182"/>
                  </a:lnTo>
                  <a:lnTo>
                    <a:pt x="1254" y="1207"/>
                  </a:lnTo>
                  <a:lnTo>
                    <a:pt x="1254" y="1232"/>
                  </a:lnTo>
                  <a:lnTo>
                    <a:pt x="1254" y="1255"/>
                  </a:lnTo>
                  <a:lnTo>
                    <a:pt x="1255" y="1278"/>
                  </a:lnTo>
                  <a:lnTo>
                    <a:pt x="1255" y="1299"/>
                  </a:lnTo>
                  <a:lnTo>
                    <a:pt x="1255" y="1319"/>
                  </a:lnTo>
                  <a:lnTo>
                    <a:pt x="1255" y="1339"/>
                  </a:lnTo>
                  <a:lnTo>
                    <a:pt x="1255" y="1358"/>
                  </a:lnTo>
                  <a:lnTo>
                    <a:pt x="1255" y="1375"/>
                  </a:lnTo>
                  <a:lnTo>
                    <a:pt x="1255" y="1391"/>
                  </a:lnTo>
                  <a:lnTo>
                    <a:pt x="1255" y="1406"/>
                  </a:lnTo>
                  <a:lnTo>
                    <a:pt x="1256" y="1420"/>
                  </a:lnTo>
                  <a:lnTo>
                    <a:pt x="1256" y="1431"/>
                  </a:lnTo>
                  <a:lnTo>
                    <a:pt x="1256" y="1442"/>
                  </a:lnTo>
                  <a:lnTo>
                    <a:pt x="1256" y="1452"/>
                  </a:lnTo>
                  <a:lnTo>
                    <a:pt x="1256" y="1460"/>
                  </a:lnTo>
                  <a:lnTo>
                    <a:pt x="1256" y="1465"/>
                  </a:lnTo>
                  <a:lnTo>
                    <a:pt x="1256" y="1470"/>
                  </a:lnTo>
                  <a:lnTo>
                    <a:pt x="1256" y="1473"/>
                  </a:lnTo>
                  <a:lnTo>
                    <a:pt x="1256" y="1475"/>
                  </a:lnTo>
                  <a:lnTo>
                    <a:pt x="1255" y="1475"/>
                  </a:lnTo>
                  <a:lnTo>
                    <a:pt x="1253" y="1477"/>
                  </a:lnTo>
                  <a:lnTo>
                    <a:pt x="1249" y="1480"/>
                  </a:lnTo>
                  <a:lnTo>
                    <a:pt x="1244" y="1486"/>
                  </a:lnTo>
                  <a:lnTo>
                    <a:pt x="1238" y="1491"/>
                  </a:lnTo>
                  <a:lnTo>
                    <a:pt x="1230" y="1499"/>
                  </a:lnTo>
                  <a:lnTo>
                    <a:pt x="1225" y="1502"/>
                  </a:lnTo>
                  <a:lnTo>
                    <a:pt x="1220" y="1506"/>
                  </a:lnTo>
                  <a:lnTo>
                    <a:pt x="1215" y="1511"/>
                  </a:lnTo>
                  <a:lnTo>
                    <a:pt x="1211" y="1516"/>
                  </a:lnTo>
                  <a:lnTo>
                    <a:pt x="1203" y="1521"/>
                  </a:lnTo>
                  <a:lnTo>
                    <a:pt x="1197" y="1525"/>
                  </a:lnTo>
                  <a:lnTo>
                    <a:pt x="1190" y="1530"/>
                  </a:lnTo>
                  <a:lnTo>
                    <a:pt x="1184" y="1536"/>
                  </a:lnTo>
                  <a:lnTo>
                    <a:pt x="1176" y="1540"/>
                  </a:lnTo>
                  <a:lnTo>
                    <a:pt x="1169" y="1546"/>
                  </a:lnTo>
                  <a:lnTo>
                    <a:pt x="1162" y="1552"/>
                  </a:lnTo>
                  <a:lnTo>
                    <a:pt x="1154" y="1558"/>
                  </a:lnTo>
                  <a:lnTo>
                    <a:pt x="1145" y="1563"/>
                  </a:lnTo>
                  <a:lnTo>
                    <a:pt x="1137" y="1568"/>
                  </a:lnTo>
                  <a:lnTo>
                    <a:pt x="1127" y="1575"/>
                  </a:lnTo>
                  <a:lnTo>
                    <a:pt x="1118" y="1580"/>
                  </a:lnTo>
                  <a:lnTo>
                    <a:pt x="1108" y="1587"/>
                  </a:lnTo>
                  <a:lnTo>
                    <a:pt x="1099" y="1593"/>
                  </a:lnTo>
                  <a:lnTo>
                    <a:pt x="1089" y="1599"/>
                  </a:lnTo>
                  <a:lnTo>
                    <a:pt x="1079" y="1606"/>
                  </a:lnTo>
                  <a:lnTo>
                    <a:pt x="1067" y="1612"/>
                  </a:lnTo>
                  <a:lnTo>
                    <a:pt x="1056" y="1617"/>
                  </a:lnTo>
                  <a:lnTo>
                    <a:pt x="1044" y="1623"/>
                  </a:lnTo>
                  <a:lnTo>
                    <a:pt x="1032" y="1629"/>
                  </a:lnTo>
                  <a:lnTo>
                    <a:pt x="1020" y="1635"/>
                  </a:lnTo>
                  <a:lnTo>
                    <a:pt x="1008" y="1640"/>
                  </a:lnTo>
                  <a:lnTo>
                    <a:pt x="995" y="1647"/>
                  </a:lnTo>
                  <a:lnTo>
                    <a:pt x="982" y="1653"/>
                  </a:lnTo>
                  <a:lnTo>
                    <a:pt x="968" y="1658"/>
                  </a:lnTo>
                  <a:lnTo>
                    <a:pt x="955" y="1663"/>
                  </a:lnTo>
                  <a:lnTo>
                    <a:pt x="942" y="1668"/>
                  </a:lnTo>
                  <a:lnTo>
                    <a:pt x="928" y="1674"/>
                  </a:lnTo>
                  <a:lnTo>
                    <a:pt x="914" y="1678"/>
                  </a:lnTo>
                  <a:lnTo>
                    <a:pt x="899" y="1684"/>
                  </a:lnTo>
                  <a:lnTo>
                    <a:pt x="884" y="1688"/>
                  </a:lnTo>
                  <a:lnTo>
                    <a:pt x="870" y="1694"/>
                  </a:lnTo>
                  <a:lnTo>
                    <a:pt x="855" y="1697"/>
                  </a:lnTo>
                  <a:lnTo>
                    <a:pt x="839" y="1700"/>
                  </a:lnTo>
                  <a:lnTo>
                    <a:pt x="823" y="1703"/>
                  </a:lnTo>
                  <a:lnTo>
                    <a:pt x="807" y="1708"/>
                  </a:lnTo>
                  <a:lnTo>
                    <a:pt x="791" y="1711"/>
                  </a:lnTo>
                  <a:lnTo>
                    <a:pt x="774" y="1714"/>
                  </a:lnTo>
                  <a:lnTo>
                    <a:pt x="757" y="1716"/>
                  </a:lnTo>
                  <a:lnTo>
                    <a:pt x="741" y="1721"/>
                  </a:lnTo>
                  <a:lnTo>
                    <a:pt x="723" y="1722"/>
                  </a:lnTo>
                  <a:lnTo>
                    <a:pt x="706" y="1724"/>
                  </a:lnTo>
                  <a:lnTo>
                    <a:pt x="687" y="1725"/>
                  </a:lnTo>
                  <a:lnTo>
                    <a:pt x="670" y="1726"/>
                  </a:lnTo>
                  <a:lnTo>
                    <a:pt x="651" y="1726"/>
                  </a:lnTo>
                  <a:lnTo>
                    <a:pt x="633" y="1727"/>
                  </a:lnTo>
                  <a:lnTo>
                    <a:pt x="614" y="1727"/>
                  </a:lnTo>
                  <a:lnTo>
                    <a:pt x="597" y="1727"/>
                  </a:lnTo>
                  <a:lnTo>
                    <a:pt x="577" y="1726"/>
                  </a:lnTo>
                  <a:lnTo>
                    <a:pt x="559" y="1724"/>
                  </a:lnTo>
                  <a:lnTo>
                    <a:pt x="540" y="1722"/>
                  </a:lnTo>
                  <a:lnTo>
                    <a:pt x="522" y="1722"/>
                  </a:lnTo>
                  <a:lnTo>
                    <a:pt x="505" y="1719"/>
                  </a:lnTo>
                  <a:lnTo>
                    <a:pt x="487" y="1716"/>
                  </a:lnTo>
                  <a:lnTo>
                    <a:pt x="470" y="1713"/>
                  </a:lnTo>
                  <a:lnTo>
                    <a:pt x="454" y="1711"/>
                  </a:lnTo>
                  <a:lnTo>
                    <a:pt x="437" y="1708"/>
                  </a:lnTo>
                  <a:lnTo>
                    <a:pt x="422" y="1703"/>
                  </a:lnTo>
                  <a:lnTo>
                    <a:pt x="406" y="1700"/>
                  </a:lnTo>
                  <a:lnTo>
                    <a:pt x="390" y="1697"/>
                  </a:lnTo>
                  <a:lnTo>
                    <a:pt x="374" y="1692"/>
                  </a:lnTo>
                  <a:lnTo>
                    <a:pt x="361" y="1688"/>
                  </a:lnTo>
                  <a:lnTo>
                    <a:pt x="346" y="1684"/>
                  </a:lnTo>
                  <a:lnTo>
                    <a:pt x="333" y="1680"/>
                  </a:lnTo>
                  <a:lnTo>
                    <a:pt x="317" y="1675"/>
                  </a:lnTo>
                  <a:lnTo>
                    <a:pt x="304" y="1670"/>
                  </a:lnTo>
                  <a:lnTo>
                    <a:pt x="291" y="1664"/>
                  </a:lnTo>
                  <a:lnTo>
                    <a:pt x="278" y="1659"/>
                  </a:lnTo>
                  <a:lnTo>
                    <a:pt x="265" y="1653"/>
                  </a:lnTo>
                  <a:lnTo>
                    <a:pt x="252" y="1649"/>
                  </a:lnTo>
                  <a:lnTo>
                    <a:pt x="240" y="1643"/>
                  </a:lnTo>
                  <a:lnTo>
                    <a:pt x="229" y="1638"/>
                  </a:lnTo>
                  <a:lnTo>
                    <a:pt x="217" y="1632"/>
                  </a:lnTo>
                  <a:lnTo>
                    <a:pt x="206" y="1626"/>
                  </a:lnTo>
                  <a:lnTo>
                    <a:pt x="196" y="1620"/>
                  </a:lnTo>
                  <a:lnTo>
                    <a:pt x="185" y="1614"/>
                  </a:lnTo>
                  <a:lnTo>
                    <a:pt x="175" y="1608"/>
                  </a:lnTo>
                  <a:lnTo>
                    <a:pt x="165" y="1603"/>
                  </a:lnTo>
                  <a:lnTo>
                    <a:pt x="155" y="1597"/>
                  </a:lnTo>
                  <a:lnTo>
                    <a:pt x="147" y="1591"/>
                  </a:lnTo>
                  <a:lnTo>
                    <a:pt x="136" y="1586"/>
                  </a:lnTo>
                  <a:lnTo>
                    <a:pt x="127" y="1579"/>
                  </a:lnTo>
                  <a:lnTo>
                    <a:pt x="118" y="1573"/>
                  </a:lnTo>
                  <a:lnTo>
                    <a:pt x="111" y="1567"/>
                  </a:lnTo>
                  <a:lnTo>
                    <a:pt x="103" y="1562"/>
                  </a:lnTo>
                  <a:lnTo>
                    <a:pt x="94" y="1555"/>
                  </a:lnTo>
                  <a:lnTo>
                    <a:pt x="87" y="1550"/>
                  </a:lnTo>
                  <a:lnTo>
                    <a:pt x="81" y="1544"/>
                  </a:lnTo>
                  <a:lnTo>
                    <a:pt x="73" y="1539"/>
                  </a:lnTo>
                  <a:lnTo>
                    <a:pt x="67" y="1534"/>
                  </a:lnTo>
                  <a:lnTo>
                    <a:pt x="61" y="1528"/>
                  </a:lnTo>
                  <a:lnTo>
                    <a:pt x="55" y="1524"/>
                  </a:lnTo>
                  <a:lnTo>
                    <a:pt x="50" y="1518"/>
                  </a:lnTo>
                  <a:lnTo>
                    <a:pt x="44" y="1513"/>
                  </a:lnTo>
                  <a:lnTo>
                    <a:pt x="40" y="1509"/>
                  </a:lnTo>
                  <a:lnTo>
                    <a:pt x="36" y="1505"/>
                  </a:lnTo>
                  <a:lnTo>
                    <a:pt x="26" y="1496"/>
                  </a:lnTo>
                  <a:lnTo>
                    <a:pt x="18" y="1489"/>
                  </a:lnTo>
                  <a:lnTo>
                    <a:pt x="13" y="1481"/>
                  </a:lnTo>
                  <a:lnTo>
                    <a:pt x="8" y="1477"/>
                  </a:lnTo>
                  <a:lnTo>
                    <a:pt x="1" y="1468"/>
                  </a:lnTo>
                  <a:lnTo>
                    <a:pt x="0" y="1467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1744" y="1430"/>
              <a:ext cx="301" cy="170"/>
            </a:xfrm>
            <a:custGeom>
              <a:avLst/>
              <a:gdLst>
                <a:gd name="T0" fmla="*/ 1 w 602"/>
                <a:gd name="T1" fmla="*/ 253 h 340"/>
                <a:gd name="T2" fmla="*/ 10 w 602"/>
                <a:gd name="T3" fmla="*/ 259 h 340"/>
                <a:gd name="T4" fmla="*/ 22 w 602"/>
                <a:gd name="T5" fmla="*/ 268 h 340"/>
                <a:gd name="T6" fmla="*/ 31 w 602"/>
                <a:gd name="T7" fmla="*/ 275 h 340"/>
                <a:gd name="T8" fmla="*/ 46 w 602"/>
                <a:gd name="T9" fmla="*/ 283 h 340"/>
                <a:gd name="T10" fmla="*/ 62 w 602"/>
                <a:gd name="T11" fmla="*/ 291 h 340"/>
                <a:gd name="T12" fmla="*/ 76 w 602"/>
                <a:gd name="T13" fmla="*/ 298 h 340"/>
                <a:gd name="T14" fmla="*/ 86 w 602"/>
                <a:gd name="T15" fmla="*/ 302 h 340"/>
                <a:gd name="T16" fmla="*/ 95 w 602"/>
                <a:gd name="T17" fmla="*/ 306 h 340"/>
                <a:gd name="T18" fmla="*/ 107 w 602"/>
                <a:gd name="T19" fmla="*/ 309 h 340"/>
                <a:gd name="T20" fmla="*/ 117 w 602"/>
                <a:gd name="T21" fmla="*/ 314 h 340"/>
                <a:gd name="T22" fmla="*/ 130 w 602"/>
                <a:gd name="T23" fmla="*/ 317 h 340"/>
                <a:gd name="T24" fmla="*/ 144 w 602"/>
                <a:gd name="T25" fmla="*/ 320 h 340"/>
                <a:gd name="T26" fmla="*/ 158 w 602"/>
                <a:gd name="T27" fmla="*/ 323 h 340"/>
                <a:gd name="T28" fmla="*/ 173 w 602"/>
                <a:gd name="T29" fmla="*/ 327 h 340"/>
                <a:gd name="T30" fmla="*/ 188 w 602"/>
                <a:gd name="T31" fmla="*/ 329 h 340"/>
                <a:gd name="T32" fmla="*/ 203 w 602"/>
                <a:gd name="T33" fmla="*/ 331 h 340"/>
                <a:gd name="T34" fmla="*/ 221 w 602"/>
                <a:gd name="T35" fmla="*/ 334 h 340"/>
                <a:gd name="T36" fmla="*/ 237 w 602"/>
                <a:gd name="T37" fmla="*/ 336 h 340"/>
                <a:gd name="T38" fmla="*/ 256 w 602"/>
                <a:gd name="T39" fmla="*/ 337 h 340"/>
                <a:gd name="T40" fmla="*/ 275 w 602"/>
                <a:gd name="T41" fmla="*/ 339 h 340"/>
                <a:gd name="T42" fmla="*/ 295 w 602"/>
                <a:gd name="T43" fmla="*/ 340 h 340"/>
                <a:gd name="T44" fmla="*/ 315 w 602"/>
                <a:gd name="T45" fmla="*/ 340 h 340"/>
                <a:gd name="T46" fmla="*/ 334 w 602"/>
                <a:gd name="T47" fmla="*/ 339 h 340"/>
                <a:gd name="T48" fmla="*/ 352 w 602"/>
                <a:gd name="T49" fmla="*/ 337 h 340"/>
                <a:gd name="T50" fmla="*/ 370 w 602"/>
                <a:gd name="T51" fmla="*/ 336 h 340"/>
                <a:gd name="T52" fmla="*/ 388 w 602"/>
                <a:gd name="T53" fmla="*/ 334 h 340"/>
                <a:gd name="T54" fmla="*/ 404 w 602"/>
                <a:gd name="T55" fmla="*/ 331 h 340"/>
                <a:gd name="T56" fmla="*/ 420 w 602"/>
                <a:gd name="T57" fmla="*/ 329 h 340"/>
                <a:gd name="T58" fmla="*/ 435 w 602"/>
                <a:gd name="T59" fmla="*/ 325 h 340"/>
                <a:gd name="T60" fmla="*/ 449 w 602"/>
                <a:gd name="T61" fmla="*/ 322 h 340"/>
                <a:gd name="T62" fmla="*/ 462 w 602"/>
                <a:gd name="T63" fmla="*/ 318 h 340"/>
                <a:gd name="T64" fmla="*/ 475 w 602"/>
                <a:gd name="T65" fmla="*/ 314 h 340"/>
                <a:gd name="T66" fmla="*/ 487 w 602"/>
                <a:gd name="T67" fmla="*/ 310 h 340"/>
                <a:gd name="T68" fmla="*/ 499 w 602"/>
                <a:gd name="T69" fmla="*/ 306 h 340"/>
                <a:gd name="T70" fmla="*/ 509 w 602"/>
                <a:gd name="T71" fmla="*/ 302 h 340"/>
                <a:gd name="T72" fmla="*/ 520 w 602"/>
                <a:gd name="T73" fmla="*/ 297 h 340"/>
                <a:gd name="T74" fmla="*/ 530 w 602"/>
                <a:gd name="T75" fmla="*/ 294 h 340"/>
                <a:gd name="T76" fmla="*/ 543 w 602"/>
                <a:gd name="T77" fmla="*/ 286 h 340"/>
                <a:gd name="T78" fmla="*/ 557 w 602"/>
                <a:gd name="T79" fmla="*/ 278 h 340"/>
                <a:gd name="T80" fmla="*/ 569 w 602"/>
                <a:gd name="T81" fmla="*/ 269 h 340"/>
                <a:gd name="T82" fmla="*/ 580 w 602"/>
                <a:gd name="T83" fmla="*/ 261 h 340"/>
                <a:gd name="T84" fmla="*/ 592 w 602"/>
                <a:gd name="T85" fmla="*/ 252 h 340"/>
                <a:gd name="T86" fmla="*/ 599 w 602"/>
                <a:gd name="T87" fmla="*/ 244 h 340"/>
                <a:gd name="T88" fmla="*/ 602 w 602"/>
                <a:gd name="T89" fmla="*/ 0 h 340"/>
                <a:gd name="T90" fmla="*/ 0 w 602"/>
                <a:gd name="T9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2" h="340">
                  <a:moveTo>
                    <a:pt x="0" y="0"/>
                  </a:moveTo>
                  <a:lnTo>
                    <a:pt x="1" y="253"/>
                  </a:lnTo>
                  <a:lnTo>
                    <a:pt x="5" y="256"/>
                  </a:lnTo>
                  <a:lnTo>
                    <a:pt x="10" y="259"/>
                  </a:lnTo>
                  <a:lnTo>
                    <a:pt x="18" y="266"/>
                  </a:lnTo>
                  <a:lnTo>
                    <a:pt x="22" y="268"/>
                  </a:lnTo>
                  <a:lnTo>
                    <a:pt x="27" y="272"/>
                  </a:lnTo>
                  <a:lnTo>
                    <a:pt x="31" y="275"/>
                  </a:lnTo>
                  <a:lnTo>
                    <a:pt x="39" y="280"/>
                  </a:lnTo>
                  <a:lnTo>
                    <a:pt x="46" y="283"/>
                  </a:lnTo>
                  <a:lnTo>
                    <a:pt x="54" y="287"/>
                  </a:lnTo>
                  <a:lnTo>
                    <a:pt x="62" y="291"/>
                  </a:lnTo>
                  <a:lnTo>
                    <a:pt x="72" y="296"/>
                  </a:lnTo>
                  <a:lnTo>
                    <a:pt x="76" y="298"/>
                  </a:lnTo>
                  <a:lnTo>
                    <a:pt x="80" y="299"/>
                  </a:lnTo>
                  <a:lnTo>
                    <a:pt x="86" y="302"/>
                  </a:lnTo>
                  <a:lnTo>
                    <a:pt x="90" y="304"/>
                  </a:lnTo>
                  <a:lnTo>
                    <a:pt x="95" y="306"/>
                  </a:lnTo>
                  <a:lnTo>
                    <a:pt x="100" y="308"/>
                  </a:lnTo>
                  <a:lnTo>
                    <a:pt x="107" y="309"/>
                  </a:lnTo>
                  <a:lnTo>
                    <a:pt x="113" y="312"/>
                  </a:lnTo>
                  <a:lnTo>
                    <a:pt x="117" y="314"/>
                  </a:lnTo>
                  <a:lnTo>
                    <a:pt x="124" y="316"/>
                  </a:lnTo>
                  <a:lnTo>
                    <a:pt x="130" y="317"/>
                  </a:lnTo>
                  <a:lnTo>
                    <a:pt x="137" y="319"/>
                  </a:lnTo>
                  <a:lnTo>
                    <a:pt x="144" y="320"/>
                  </a:lnTo>
                  <a:lnTo>
                    <a:pt x="150" y="322"/>
                  </a:lnTo>
                  <a:lnTo>
                    <a:pt x="158" y="323"/>
                  </a:lnTo>
                  <a:lnTo>
                    <a:pt x="166" y="327"/>
                  </a:lnTo>
                  <a:lnTo>
                    <a:pt x="173" y="327"/>
                  </a:lnTo>
                  <a:lnTo>
                    <a:pt x="181" y="328"/>
                  </a:lnTo>
                  <a:lnTo>
                    <a:pt x="188" y="329"/>
                  </a:lnTo>
                  <a:lnTo>
                    <a:pt x="196" y="331"/>
                  </a:lnTo>
                  <a:lnTo>
                    <a:pt x="203" y="331"/>
                  </a:lnTo>
                  <a:lnTo>
                    <a:pt x="212" y="333"/>
                  </a:lnTo>
                  <a:lnTo>
                    <a:pt x="221" y="334"/>
                  </a:lnTo>
                  <a:lnTo>
                    <a:pt x="229" y="336"/>
                  </a:lnTo>
                  <a:lnTo>
                    <a:pt x="237" y="336"/>
                  </a:lnTo>
                  <a:lnTo>
                    <a:pt x="247" y="336"/>
                  </a:lnTo>
                  <a:lnTo>
                    <a:pt x="256" y="337"/>
                  </a:lnTo>
                  <a:lnTo>
                    <a:pt x="266" y="339"/>
                  </a:lnTo>
                  <a:lnTo>
                    <a:pt x="275" y="339"/>
                  </a:lnTo>
                  <a:lnTo>
                    <a:pt x="284" y="340"/>
                  </a:lnTo>
                  <a:lnTo>
                    <a:pt x="295" y="340"/>
                  </a:lnTo>
                  <a:lnTo>
                    <a:pt x="306" y="340"/>
                  </a:lnTo>
                  <a:lnTo>
                    <a:pt x="315" y="340"/>
                  </a:lnTo>
                  <a:lnTo>
                    <a:pt x="325" y="340"/>
                  </a:lnTo>
                  <a:lnTo>
                    <a:pt x="334" y="339"/>
                  </a:lnTo>
                  <a:lnTo>
                    <a:pt x="344" y="339"/>
                  </a:lnTo>
                  <a:lnTo>
                    <a:pt x="352" y="337"/>
                  </a:lnTo>
                  <a:lnTo>
                    <a:pt x="361" y="336"/>
                  </a:lnTo>
                  <a:lnTo>
                    <a:pt x="370" y="336"/>
                  </a:lnTo>
                  <a:lnTo>
                    <a:pt x="380" y="336"/>
                  </a:lnTo>
                  <a:lnTo>
                    <a:pt x="388" y="334"/>
                  </a:lnTo>
                  <a:lnTo>
                    <a:pt x="396" y="333"/>
                  </a:lnTo>
                  <a:lnTo>
                    <a:pt x="404" y="331"/>
                  </a:lnTo>
                  <a:lnTo>
                    <a:pt x="412" y="331"/>
                  </a:lnTo>
                  <a:lnTo>
                    <a:pt x="420" y="329"/>
                  </a:lnTo>
                  <a:lnTo>
                    <a:pt x="427" y="327"/>
                  </a:lnTo>
                  <a:lnTo>
                    <a:pt x="435" y="325"/>
                  </a:lnTo>
                  <a:lnTo>
                    <a:pt x="443" y="324"/>
                  </a:lnTo>
                  <a:lnTo>
                    <a:pt x="449" y="322"/>
                  </a:lnTo>
                  <a:lnTo>
                    <a:pt x="456" y="320"/>
                  </a:lnTo>
                  <a:lnTo>
                    <a:pt x="462" y="318"/>
                  </a:lnTo>
                  <a:lnTo>
                    <a:pt x="469" y="317"/>
                  </a:lnTo>
                  <a:lnTo>
                    <a:pt x="475" y="314"/>
                  </a:lnTo>
                  <a:lnTo>
                    <a:pt x="482" y="312"/>
                  </a:lnTo>
                  <a:lnTo>
                    <a:pt x="487" y="310"/>
                  </a:lnTo>
                  <a:lnTo>
                    <a:pt x="494" y="308"/>
                  </a:lnTo>
                  <a:lnTo>
                    <a:pt x="499" y="306"/>
                  </a:lnTo>
                  <a:lnTo>
                    <a:pt x="505" y="304"/>
                  </a:lnTo>
                  <a:lnTo>
                    <a:pt x="509" y="302"/>
                  </a:lnTo>
                  <a:lnTo>
                    <a:pt x="516" y="299"/>
                  </a:lnTo>
                  <a:lnTo>
                    <a:pt x="520" y="297"/>
                  </a:lnTo>
                  <a:lnTo>
                    <a:pt x="525" y="295"/>
                  </a:lnTo>
                  <a:lnTo>
                    <a:pt x="530" y="294"/>
                  </a:lnTo>
                  <a:lnTo>
                    <a:pt x="535" y="292"/>
                  </a:lnTo>
                  <a:lnTo>
                    <a:pt x="543" y="286"/>
                  </a:lnTo>
                  <a:lnTo>
                    <a:pt x="550" y="282"/>
                  </a:lnTo>
                  <a:lnTo>
                    <a:pt x="557" y="278"/>
                  </a:lnTo>
                  <a:lnTo>
                    <a:pt x="563" y="273"/>
                  </a:lnTo>
                  <a:lnTo>
                    <a:pt x="569" y="269"/>
                  </a:lnTo>
                  <a:lnTo>
                    <a:pt x="575" y="266"/>
                  </a:lnTo>
                  <a:lnTo>
                    <a:pt x="580" y="261"/>
                  </a:lnTo>
                  <a:lnTo>
                    <a:pt x="585" y="259"/>
                  </a:lnTo>
                  <a:lnTo>
                    <a:pt x="592" y="252"/>
                  </a:lnTo>
                  <a:lnTo>
                    <a:pt x="597" y="247"/>
                  </a:lnTo>
                  <a:lnTo>
                    <a:pt x="599" y="244"/>
                  </a:lnTo>
                  <a:lnTo>
                    <a:pt x="602" y="244"/>
                  </a:lnTo>
                  <a:lnTo>
                    <a:pt x="6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1778" y="1567"/>
              <a:ext cx="236" cy="111"/>
            </a:xfrm>
            <a:custGeom>
              <a:avLst/>
              <a:gdLst>
                <a:gd name="T0" fmla="*/ 0 w 473"/>
                <a:gd name="T1" fmla="*/ 217 h 223"/>
                <a:gd name="T2" fmla="*/ 0 w 473"/>
                <a:gd name="T3" fmla="*/ 204 h 223"/>
                <a:gd name="T4" fmla="*/ 0 w 473"/>
                <a:gd name="T5" fmla="*/ 187 h 223"/>
                <a:gd name="T6" fmla="*/ 0 w 473"/>
                <a:gd name="T7" fmla="*/ 167 h 223"/>
                <a:gd name="T8" fmla="*/ 0 w 473"/>
                <a:gd name="T9" fmla="*/ 143 h 223"/>
                <a:gd name="T10" fmla="*/ 0 w 473"/>
                <a:gd name="T11" fmla="*/ 116 h 223"/>
                <a:gd name="T12" fmla="*/ 0 w 473"/>
                <a:gd name="T13" fmla="*/ 88 h 223"/>
                <a:gd name="T14" fmla="*/ 0 w 473"/>
                <a:gd name="T15" fmla="*/ 61 h 223"/>
                <a:gd name="T16" fmla="*/ 0 w 473"/>
                <a:gd name="T17" fmla="*/ 35 h 223"/>
                <a:gd name="T18" fmla="*/ 0 w 473"/>
                <a:gd name="T19" fmla="*/ 9 h 223"/>
                <a:gd name="T20" fmla="*/ 9 w 473"/>
                <a:gd name="T21" fmla="*/ 6 h 223"/>
                <a:gd name="T22" fmla="*/ 24 w 473"/>
                <a:gd name="T23" fmla="*/ 12 h 223"/>
                <a:gd name="T24" fmla="*/ 42 w 473"/>
                <a:gd name="T25" fmla="*/ 19 h 223"/>
                <a:gd name="T26" fmla="*/ 59 w 473"/>
                <a:gd name="T27" fmla="*/ 24 h 223"/>
                <a:gd name="T28" fmla="*/ 81 w 473"/>
                <a:gd name="T29" fmla="*/ 31 h 223"/>
                <a:gd name="T30" fmla="*/ 104 w 473"/>
                <a:gd name="T31" fmla="*/ 35 h 223"/>
                <a:gd name="T32" fmla="*/ 127 w 473"/>
                <a:gd name="T33" fmla="*/ 41 h 223"/>
                <a:gd name="T34" fmla="*/ 153 w 473"/>
                <a:gd name="T35" fmla="*/ 44 h 223"/>
                <a:gd name="T36" fmla="*/ 180 w 473"/>
                <a:gd name="T37" fmla="*/ 46 h 223"/>
                <a:gd name="T38" fmla="*/ 194 w 473"/>
                <a:gd name="T39" fmla="*/ 47 h 223"/>
                <a:gd name="T40" fmla="*/ 208 w 473"/>
                <a:gd name="T41" fmla="*/ 48 h 223"/>
                <a:gd name="T42" fmla="*/ 225 w 473"/>
                <a:gd name="T43" fmla="*/ 49 h 223"/>
                <a:gd name="T44" fmla="*/ 241 w 473"/>
                <a:gd name="T45" fmla="*/ 49 h 223"/>
                <a:gd name="T46" fmla="*/ 255 w 473"/>
                <a:gd name="T47" fmla="*/ 49 h 223"/>
                <a:gd name="T48" fmla="*/ 270 w 473"/>
                <a:gd name="T49" fmla="*/ 48 h 223"/>
                <a:gd name="T50" fmla="*/ 289 w 473"/>
                <a:gd name="T51" fmla="*/ 47 h 223"/>
                <a:gd name="T52" fmla="*/ 316 w 473"/>
                <a:gd name="T53" fmla="*/ 45 h 223"/>
                <a:gd name="T54" fmla="*/ 340 w 473"/>
                <a:gd name="T55" fmla="*/ 41 h 223"/>
                <a:gd name="T56" fmla="*/ 364 w 473"/>
                <a:gd name="T57" fmla="*/ 36 h 223"/>
                <a:gd name="T58" fmla="*/ 386 w 473"/>
                <a:gd name="T59" fmla="*/ 31 h 223"/>
                <a:gd name="T60" fmla="*/ 406 w 473"/>
                <a:gd name="T61" fmla="*/ 26 h 223"/>
                <a:gd name="T62" fmla="*/ 424 w 473"/>
                <a:gd name="T63" fmla="*/ 20 h 223"/>
                <a:gd name="T64" fmla="*/ 441 w 473"/>
                <a:gd name="T65" fmla="*/ 13 h 223"/>
                <a:gd name="T66" fmla="*/ 457 w 473"/>
                <a:gd name="T67" fmla="*/ 7 h 223"/>
                <a:gd name="T68" fmla="*/ 473 w 473"/>
                <a:gd name="T69" fmla="*/ 0 h 223"/>
                <a:gd name="T70" fmla="*/ 473 w 473"/>
                <a:gd name="T71" fmla="*/ 24 h 223"/>
                <a:gd name="T72" fmla="*/ 473 w 473"/>
                <a:gd name="T73" fmla="*/ 50 h 223"/>
                <a:gd name="T74" fmla="*/ 473 w 473"/>
                <a:gd name="T75" fmla="*/ 78 h 223"/>
                <a:gd name="T76" fmla="*/ 473 w 473"/>
                <a:gd name="T77" fmla="*/ 106 h 223"/>
                <a:gd name="T78" fmla="*/ 473 w 473"/>
                <a:gd name="T79" fmla="*/ 132 h 223"/>
                <a:gd name="T80" fmla="*/ 473 w 473"/>
                <a:gd name="T81" fmla="*/ 158 h 223"/>
                <a:gd name="T82" fmla="*/ 473 w 473"/>
                <a:gd name="T83" fmla="*/ 180 h 223"/>
                <a:gd name="T84" fmla="*/ 473 w 473"/>
                <a:gd name="T85" fmla="*/ 199 h 223"/>
                <a:gd name="T86" fmla="*/ 473 w 473"/>
                <a:gd name="T87" fmla="*/ 212 h 223"/>
                <a:gd name="T88" fmla="*/ 473 w 473"/>
                <a:gd name="T8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3" h="223">
                  <a:moveTo>
                    <a:pt x="0" y="223"/>
                  </a:moveTo>
                  <a:lnTo>
                    <a:pt x="0" y="221"/>
                  </a:lnTo>
                  <a:lnTo>
                    <a:pt x="0" y="217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0" y="194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3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4"/>
                  </a:lnTo>
                  <a:lnTo>
                    <a:pt x="9" y="6"/>
                  </a:lnTo>
                  <a:lnTo>
                    <a:pt x="14" y="8"/>
                  </a:lnTo>
                  <a:lnTo>
                    <a:pt x="19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5" y="17"/>
                  </a:lnTo>
                  <a:lnTo>
                    <a:pt x="42" y="19"/>
                  </a:lnTo>
                  <a:lnTo>
                    <a:pt x="47" y="21"/>
                  </a:lnTo>
                  <a:lnTo>
                    <a:pt x="54" y="22"/>
                  </a:lnTo>
                  <a:lnTo>
                    <a:pt x="59" y="24"/>
                  </a:lnTo>
                  <a:lnTo>
                    <a:pt x="67" y="26"/>
                  </a:lnTo>
                  <a:lnTo>
                    <a:pt x="73" y="29"/>
                  </a:lnTo>
                  <a:lnTo>
                    <a:pt x="81" y="31"/>
                  </a:lnTo>
                  <a:lnTo>
                    <a:pt x="89" y="32"/>
                  </a:lnTo>
                  <a:lnTo>
                    <a:pt x="96" y="35"/>
                  </a:lnTo>
                  <a:lnTo>
                    <a:pt x="104" y="35"/>
                  </a:lnTo>
                  <a:lnTo>
                    <a:pt x="110" y="37"/>
                  </a:lnTo>
                  <a:lnTo>
                    <a:pt x="118" y="38"/>
                  </a:lnTo>
                  <a:lnTo>
                    <a:pt x="127" y="41"/>
                  </a:lnTo>
                  <a:lnTo>
                    <a:pt x="135" y="41"/>
                  </a:lnTo>
                  <a:lnTo>
                    <a:pt x="144" y="43"/>
                  </a:lnTo>
                  <a:lnTo>
                    <a:pt x="153" y="44"/>
                  </a:lnTo>
                  <a:lnTo>
                    <a:pt x="161" y="45"/>
                  </a:lnTo>
                  <a:lnTo>
                    <a:pt x="170" y="45"/>
                  </a:lnTo>
                  <a:lnTo>
                    <a:pt x="180" y="46"/>
                  </a:lnTo>
                  <a:lnTo>
                    <a:pt x="184" y="46"/>
                  </a:lnTo>
                  <a:lnTo>
                    <a:pt x="189" y="47"/>
                  </a:lnTo>
                  <a:lnTo>
                    <a:pt x="194" y="47"/>
                  </a:lnTo>
                  <a:lnTo>
                    <a:pt x="198" y="48"/>
                  </a:lnTo>
                  <a:lnTo>
                    <a:pt x="203" y="48"/>
                  </a:lnTo>
                  <a:lnTo>
                    <a:pt x="208" y="48"/>
                  </a:lnTo>
                  <a:lnTo>
                    <a:pt x="214" y="48"/>
                  </a:lnTo>
                  <a:lnTo>
                    <a:pt x="219" y="49"/>
                  </a:lnTo>
                  <a:lnTo>
                    <a:pt x="225" y="49"/>
                  </a:lnTo>
                  <a:lnTo>
                    <a:pt x="230" y="49"/>
                  </a:lnTo>
                  <a:lnTo>
                    <a:pt x="234" y="49"/>
                  </a:lnTo>
                  <a:lnTo>
                    <a:pt x="241" y="49"/>
                  </a:lnTo>
                  <a:lnTo>
                    <a:pt x="245" y="49"/>
                  </a:lnTo>
                  <a:lnTo>
                    <a:pt x="251" y="49"/>
                  </a:lnTo>
                  <a:lnTo>
                    <a:pt x="255" y="49"/>
                  </a:lnTo>
                  <a:lnTo>
                    <a:pt x="260" y="49"/>
                  </a:lnTo>
                  <a:lnTo>
                    <a:pt x="265" y="48"/>
                  </a:lnTo>
                  <a:lnTo>
                    <a:pt x="270" y="48"/>
                  </a:lnTo>
                  <a:lnTo>
                    <a:pt x="275" y="48"/>
                  </a:lnTo>
                  <a:lnTo>
                    <a:pt x="279" y="48"/>
                  </a:lnTo>
                  <a:lnTo>
                    <a:pt x="289" y="47"/>
                  </a:lnTo>
                  <a:lnTo>
                    <a:pt x="297" y="46"/>
                  </a:lnTo>
                  <a:lnTo>
                    <a:pt x="306" y="45"/>
                  </a:lnTo>
                  <a:lnTo>
                    <a:pt x="316" y="45"/>
                  </a:lnTo>
                  <a:lnTo>
                    <a:pt x="324" y="44"/>
                  </a:lnTo>
                  <a:lnTo>
                    <a:pt x="332" y="43"/>
                  </a:lnTo>
                  <a:lnTo>
                    <a:pt x="340" y="41"/>
                  </a:lnTo>
                  <a:lnTo>
                    <a:pt x="349" y="41"/>
                  </a:lnTo>
                  <a:lnTo>
                    <a:pt x="355" y="38"/>
                  </a:lnTo>
                  <a:lnTo>
                    <a:pt x="364" y="36"/>
                  </a:lnTo>
                  <a:lnTo>
                    <a:pt x="371" y="35"/>
                  </a:lnTo>
                  <a:lnTo>
                    <a:pt x="379" y="34"/>
                  </a:lnTo>
                  <a:lnTo>
                    <a:pt x="386" y="31"/>
                  </a:lnTo>
                  <a:lnTo>
                    <a:pt x="392" y="30"/>
                  </a:lnTo>
                  <a:lnTo>
                    <a:pt x="400" y="27"/>
                  </a:lnTo>
                  <a:lnTo>
                    <a:pt x="406" y="26"/>
                  </a:lnTo>
                  <a:lnTo>
                    <a:pt x="412" y="23"/>
                  </a:lnTo>
                  <a:lnTo>
                    <a:pt x="418" y="22"/>
                  </a:lnTo>
                  <a:lnTo>
                    <a:pt x="424" y="20"/>
                  </a:lnTo>
                  <a:lnTo>
                    <a:pt x="431" y="18"/>
                  </a:lnTo>
                  <a:lnTo>
                    <a:pt x="437" y="16"/>
                  </a:lnTo>
                  <a:lnTo>
                    <a:pt x="441" y="13"/>
                  </a:lnTo>
                  <a:lnTo>
                    <a:pt x="447" y="11"/>
                  </a:lnTo>
                  <a:lnTo>
                    <a:pt x="453" y="9"/>
                  </a:lnTo>
                  <a:lnTo>
                    <a:pt x="457" y="7"/>
                  </a:lnTo>
                  <a:lnTo>
                    <a:pt x="463" y="5"/>
                  </a:lnTo>
                  <a:lnTo>
                    <a:pt x="467" y="2"/>
                  </a:lnTo>
                  <a:lnTo>
                    <a:pt x="473" y="0"/>
                  </a:lnTo>
                  <a:lnTo>
                    <a:pt x="473" y="8"/>
                  </a:lnTo>
                  <a:lnTo>
                    <a:pt x="473" y="16"/>
                  </a:lnTo>
                  <a:lnTo>
                    <a:pt x="473" y="24"/>
                  </a:lnTo>
                  <a:lnTo>
                    <a:pt x="473" y="33"/>
                  </a:lnTo>
                  <a:lnTo>
                    <a:pt x="473" y="41"/>
                  </a:lnTo>
                  <a:lnTo>
                    <a:pt x="473" y="50"/>
                  </a:lnTo>
                  <a:lnTo>
                    <a:pt x="473" y="59"/>
                  </a:lnTo>
                  <a:lnTo>
                    <a:pt x="473" y="69"/>
                  </a:lnTo>
                  <a:lnTo>
                    <a:pt x="473" y="78"/>
                  </a:lnTo>
                  <a:lnTo>
                    <a:pt x="473" y="87"/>
                  </a:lnTo>
                  <a:lnTo>
                    <a:pt x="473" y="96"/>
                  </a:lnTo>
                  <a:lnTo>
                    <a:pt x="473" y="106"/>
                  </a:lnTo>
                  <a:lnTo>
                    <a:pt x="473" y="115"/>
                  </a:lnTo>
                  <a:lnTo>
                    <a:pt x="473" y="123"/>
                  </a:lnTo>
                  <a:lnTo>
                    <a:pt x="473" y="132"/>
                  </a:lnTo>
                  <a:lnTo>
                    <a:pt x="473" y="142"/>
                  </a:lnTo>
                  <a:lnTo>
                    <a:pt x="473" y="149"/>
                  </a:lnTo>
                  <a:lnTo>
                    <a:pt x="473" y="158"/>
                  </a:lnTo>
                  <a:lnTo>
                    <a:pt x="473" y="166"/>
                  </a:lnTo>
                  <a:lnTo>
                    <a:pt x="473" y="173"/>
                  </a:lnTo>
                  <a:lnTo>
                    <a:pt x="473" y="180"/>
                  </a:lnTo>
                  <a:lnTo>
                    <a:pt x="473" y="186"/>
                  </a:lnTo>
                  <a:lnTo>
                    <a:pt x="473" y="193"/>
                  </a:lnTo>
                  <a:lnTo>
                    <a:pt x="473" y="199"/>
                  </a:lnTo>
                  <a:lnTo>
                    <a:pt x="473" y="204"/>
                  </a:lnTo>
                  <a:lnTo>
                    <a:pt x="473" y="208"/>
                  </a:lnTo>
                  <a:lnTo>
                    <a:pt x="473" y="212"/>
                  </a:lnTo>
                  <a:lnTo>
                    <a:pt x="473" y="217"/>
                  </a:lnTo>
                  <a:lnTo>
                    <a:pt x="473" y="221"/>
                  </a:lnTo>
                  <a:lnTo>
                    <a:pt x="473" y="223"/>
                  </a:lnTo>
                  <a:lnTo>
                    <a:pt x="0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747" y="1374"/>
              <a:ext cx="299" cy="122"/>
            </a:xfrm>
            <a:custGeom>
              <a:avLst/>
              <a:gdLst>
                <a:gd name="T0" fmla="*/ 321 w 599"/>
                <a:gd name="T1" fmla="*/ 244 h 244"/>
                <a:gd name="T2" fmla="*/ 352 w 599"/>
                <a:gd name="T3" fmla="*/ 242 h 244"/>
                <a:gd name="T4" fmla="*/ 380 w 599"/>
                <a:gd name="T5" fmla="*/ 238 h 244"/>
                <a:gd name="T6" fmla="*/ 408 w 599"/>
                <a:gd name="T7" fmla="*/ 235 h 244"/>
                <a:gd name="T8" fmla="*/ 433 w 599"/>
                <a:gd name="T9" fmla="*/ 229 h 244"/>
                <a:gd name="T10" fmla="*/ 459 w 599"/>
                <a:gd name="T11" fmla="*/ 223 h 244"/>
                <a:gd name="T12" fmla="*/ 482 w 599"/>
                <a:gd name="T13" fmla="*/ 217 h 244"/>
                <a:gd name="T14" fmla="*/ 504 w 599"/>
                <a:gd name="T15" fmla="*/ 209 h 244"/>
                <a:gd name="T16" fmla="*/ 538 w 599"/>
                <a:gd name="T17" fmla="*/ 194 h 244"/>
                <a:gd name="T18" fmla="*/ 567 w 599"/>
                <a:gd name="T19" fmla="*/ 174 h 244"/>
                <a:gd name="T20" fmla="*/ 589 w 599"/>
                <a:gd name="T21" fmla="*/ 151 h 244"/>
                <a:gd name="T22" fmla="*/ 599 w 599"/>
                <a:gd name="T23" fmla="*/ 127 h 244"/>
                <a:gd name="T24" fmla="*/ 594 w 599"/>
                <a:gd name="T25" fmla="*/ 103 h 244"/>
                <a:gd name="T26" fmla="*/ 579 w 599"/>
                <a:gd name="T27" fmla="*/ 81 h 244"/>
                <a:gd name="T28" fmla="*/ 554 w 599"/>
                <a:gd name="T29" fmla="*/ 58 h 244"/>
                <a:gd name="T30" fmla="*/ 519 w 599"/>
                <a:gd name="T31" fmla="*/ 40 h 244"/>
                <a:gd name="T32" fmla="*/ 494 w 599"/>
                <a:gd name="T33" fmla="*/ 30 h 244"/>
                <a:gd name="T34" fmla="*/ 471 w 599"/>
                <a:gd name="T35" fmla="*/ 22 h 244"/>
                <a:gd name="T36" fmla="*/ 446 w 599"/>
                <a:gd name="T37" fmla="*/ 15 h 244"/>
                <a:gd name="T38" fmla="*/ 421 w 599"/>
                <a:gd name="T39" fmla="*/ 10 h 244"/>
                <a:gd name="T40" fmla="*/ 394 w 599"/>
                <a:gd name="T41" fmla="*/ 6 h 244"/>
                <a:gd name="T42" fmla="*/ 366 w 599"/>
                <a:gd name="T43" fmla="*/ 2 h 244"/>
                <a:gd name="T44" fmla="*/ 337 w 599"/>
                <a:gd name="T45" fmla="*/ 0 h 244"/>
                <a:gd name="T46" fmla="*/ 307 w 599"/>
                <a:gd name="T47" fmla="*/ 0 h 244"/>
                <a:gd name="T48" fmla="*/ 277 w 599"/>
                <a:gd name="T49" fmla="*/ 0 h 244"/>
                <a:gd name="T50" fmla="*/ 247 w 599"/>
                <a:gd name="T51" fmla="*/ 1 h 244"/>
                <a:gd name="T52" fmla="*/ 218 w 599"/>
                <a:gd name="T53" fmla="*/ 3 h 244"/>
                <a:gd name="T54" fmla="*/ 190 w 599"/>
                <a:gd name="T55" fmla="*/ 9 h 244"/>
                <a:gd name="T56" fmla="*/ 162 w 599"/>
                <a:gd name="T57" fmla="*/ 13 h 244"/>
                <a:gd name="T58" fmla="*/ 137 w 599"/>
                <a:gd name="T59" fmla="*/ 18 h 244"/>
                <a:gd name="T60" fmla="*/ 114 w 599"/>
                <a:gd name="T61" fmla="*/ 25 h 244"/>
                <a:gd name="T62" fmla="*/ 93 w 599"/>
                <a:gd name="T63" fmla="*/ 34 h 244"/>
                <a:gd name="T64" fmla="*/ 72 w 599"/>
                <a:gd name="T65" fmla="*/ 41 h 244"/>
                <a:gd name="T66" fmla="*/ 43 w 599"/>
                <a:gd name="T67" fmla="*/ 58 h 244"/>
                <a:gd name="T68" fmla="*/ 18 w 599"/>
                <a:gd name="T69" fmla="*/ 81 h 244"/>
                <a:gd name="T70" fmla="*/ 4 w 599"/>
                <a:gd name="T71" fmla="*/ 103 h 244"/>
                <a:gd name="T72" fmla="*/ 0 w 599"/>
                <a:gd name="T73" fmla="*/ 127 h 244"/>
                <a:gd name="T74" fmla="*/ 9 w 599"/>
                <a:gd name="T75" fmla="*/ 151 h 244"/>
                <a:gd name="T76" fmla="*/ 29 w 599"/>
                <a:gd name="T77" fmla="*/ 174 h 244"/>
                <a:gd name="T78" fmla="*/ 59 w 599"/>
                <a:gd name="T79" fmla="*/ 194 h 244"/>
                <a:gd name="T80" fmla="*/ 83 w 599"/>
                <a:gd name="T81" fmla="*/ 206 h 244"/>
                <a:gd name="T82" fmla="*/ 104 w 599"/>
                <a:gd name="T83" fmla="*/ 212 h 244"/>
                <a:gd name="T84" fmla="*/ 127 w 599"/>
                <a:gd name="T85" fmla="*/ 220 h 244"/>
                <a:gd name="T86" fmla="*/ 149 w 599"/>
                <a:gd name="T87" fmla="*/ 225 h 244"/>
                <a:gd name="T88" fmla="*/ 176 w 599"/>
                <a:gd name="T89" fmla="*/ 232 h 244"/>
                <a:gd name="T90" fmla="*/ 203 w 599"/>
                <a:gd name="T91" fmla="*/ 236 h 244"/>
                <a:gd name="T92" fmla="*/ 232 w 599"/>
                <a:gd name="T93" fmla="*/ 239 h 244"/>
                <a:gd name="T94" fmla="*/ 261 w 599"/>
                <a:gd name="T95" fmla="*/ 243 h 244"/>
                <a:gd name="T96" fmla="*/ 293 w 599"/>
                <a:gd name="T9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9" h="244">
                  <a:moveTo>
                    <a:pt x="301" y="244"/>
                  </a:moveTo>
                  <a:lnTo>
                    <a:pt x="307" y="244"/>
                  </a:lnTo>
                  <a:lnTo>
                    <a:pt x="315" y="244"/>
                  </a:lnTo>
                  <a:lnTo>
                    <a:pt x="321" y="244"/>
                  </a:lnTo>
                  <a:lnTo>
                    <a:pt x="329" y="244"/>
                  </a:lnTo>
                  <a:lnTo>
                    <a:pt x="337" y="243"/>
                  </a:lnTo>
                  <a:lnTo>
                    <a:pt x="344" y="243"/>
                  </a:lnTo>
                  <a:lnTo>
                    <a:pt x="352" y="242"/>
                  </a:lnTo>
                  <a:lnTo>
                    <a:pt x="359" y="242"/>
                  </a:lnTo>
                  <a:lnTo>
                    <a:pt x="366" y="239"/>
                  </a:lnTo>
                  <a:lnTo>
                    <a:pt x="374" y="239"/>
                  </a:lnTo>
                  <a:lnTo>
                    <a:pt x="380" y="238"/>
                  </a:lnTo>
                  <a:lnTo>
                    <a:pt x="387" y="238"/>
                  </a:lnTo>
                  <a:lnTo>
                    <a:pt x="394" y="236"/>
                  </a:lnTo>
                  <a:lnTo>
                    <a:pt x="401" y="235"/>
                  </a:lnTo>
                  <a:lnTo>
                    <a:pt x="408" y="235"/>
                  </a:lnTo>
                  <a:lnTo>
                    <a:pt x="415" y="234"/>
                  </a:lnTo>
                  <a:lnTo>
                    <a:pt x="421" y="232"/>
                  </a:lnTo>
                  <a:lnTo>
                    <a:pt x="428" y="230"/>
                  </a:lnTo>
                  <a:lnTo>
                    <a:pt x="433" y="229"/>
                  </a:lnTo>
                  <a:lnTo>
                    <a:pt x="441" y="228"/>
                  </a:lnTo>
                  <a:lnTo>
                    <a:pt x="446" y="225"/>
                  </a:lnTo>
                  <a:lnTo>
                    <a:pt x="453" y="225"/>
                  </a:lnTo>
                  <a:lnTo>
                    <a:pt x="459" y="223"/>
                  </a:lnTo>
                  <a:lnTo>
                    <a:pt x="466" y="222"/>
                  </a:lnTo>
                  <a:lnTo>
                    <a:pt x="471" y="220"/>
                  </a:lnTo>
                  <a:lnTo>
                    <a:pt x="477" y="219"/>
                  </a:lnTo>
                  <a:lnTo>
                    <a:pt x="482" y="217"/>
                  </a:lnTo>
                  <a:lnTo>
                    <a:pt x="489" y="216"/>
                  </a:lnTo>
                  <a:lnTo>
                    <a:pt x="494" y="212"/>
                  </a:lnTo>
                  <a:lnTo>
                    <a:pt x="500" y="212"/>
                  </a:lnTo>
                  <a:lnTo>
                    <a:pt x="504" y="209"/>
                  </a:lnTo>
                  <a:lnTo>
                    <a:pt x="511" y="208"/>
                  </a:lnTo>
                  <a:lnTo>
                    <a:pt x="519" y="204"/>
                  </a:lnTo>
                  <a:lnTo>
                    <a:pt x="529" y="198"/>
                  </a:lnTo>
                  <a:lnTo>
                    <a:pt x="538" y="194"/>
                  </a:lnTo>
                  <a:lnTo>
                    <a:pt x="546" y="189"/>
                  </a:lnTo>
                  <a:lnTo>
                    <a:pt x="554" y="185"/>
                  </a:lnTo>
                  <a:lnTo>
                    <a:pt x="562" y="180"/>
                  </a:lnTo>
                  <a:lnTo>
                    <a:pt x="567" y="174"/>
                  </a:lnTo>
                  <a:lnTo>
                    <a:pt x="575" y="170"/>
                  </a:lnTo>
                  <a:lnTo>
                    <a:pt x="579" y="163"/>
                  </a:lnTo>
                  <a:lnTo>
                    <a:pt x="585" y="158"/>
                  </a:lnTo>
                  <a:lnTo>
                    <a:pt x="589" y="151"/>
                  </a:lnTo>
                  <a:lnTo>
                    <a:pt x="592" y="146"/>
                  </a:lnTo>
                  <a:lnTo>
                    <a:pt x="594" y="139"/>
                  </a:lnTo>
                  <a:lnTo>
                    <a:pt x="597" y="134"/>
                  </a:lnTo>
                  <a:lnTo>
                    <a:pt x="599" y="127"/>
                  </a:lnTo>
                  <a:lnTo>
                    <a:pt x="599" y="122"/>
                  </a:lnTo>
                  <a:lnTo>
                    <a:pt x="599" y="115"/>
                  </a:lnTo>
                  <a:lnTo>
                    <a:pt x="597" y="109"/>
                  </a:lnTo>
                  <a:lnTo>
                    <a:pt x="594" y="103"/>
                  </a:lnTo>
                  <a:lnTo>
                    <a:pt x="592" y="97"/>
                  </a:lnTo>
                  <a:lnTo>
                    <a:pt x="589" y="90"/>
                  </a:lnTo>
                  <a:lnTo>
                    <a:pt x="585" y="85"/>
                  </a:lnTo>
                  <a:lnTo>
                    <a:pt x="579" y="81"/>
                  </a:lnTo>
                  <a:lnTo>
                    <a:pt x="575" y="75"/>
                  </a:lnTo>
                  <a:lnTo>
                    <a:pt x="567" y="69"/>
                  </a:lnTo>
                  <a:lnTo>
                    <a:pt x="562" y="63"/>
                  </a:lnTo>
                  <a:lnTo>
                    <a:pt x="554" y="58"/>
                  </a:lnTo>
                  <a:lnTo>
                    <a:pt x="546" y="53"/>
                  </a:lnTo>
                  <a:lnTo>
                    <a:pt x="538" y="49"/>
                  </a:lnTo>
                  <a:lnTo>
                    <a:pt x="529" y="45"/>
                  </a:lnTo>
                  <a:lnTo>
                    <a:pt x="519" y="40"/>
                  </a:lnTo>
                  <a:lnTo>
                    <a:pt x="511" y="36"/>
                  </a:lnTo>
                  <a:lnTo>
                    <a:pt x="504" y="34"/>
                  </a:lnTo>
                  <a:lnTo>
                    <a:pt x="500" y="32"/>
                  </a:lnTo>
                  <a:lnTo>
                    <a:pt x="494" y="30"/>
                  </a:lnTo>
                  <a:lnTo>
                    <a:pt x="489" y="27"/>
                  </a:lnTo>
                  <a:lnTo>
                    <a:pt x="482" y="25"/>
                  </a:lnTo>
                  <a:lnTo>
                    <a:pt x="477" y="23"/>
                  </a:lnTo>
                  <a:lnTo>
                    <a:pt x="471" y="22"/>
                  </a:lnTo>
                  <a:lnTo>
                    <a:pt x="466" y="21"/>
                  </a:lnTo>
                  <a:lnTo>
                    <a:pt x="459" y="18"/>
                  </a:lnTo>
                  <a:lnTo>
                    <a:pt x="453" y="18"/>
                  </a:lnTo>
                  <a:lnTo>
                    <a:pt x="446" y="15"/>
                  </a:lnTo>
                  <a:lnTo>
                    <a:pt x="441" y="14"/>
                  </a:lnTo>
                  <a:lnTo>
                    <a:pt x="433" y="13"/>
                  </a:lnTo>
                  <a:lnTo>
                    <a:pt x="428" y="12"/>
                  </a:lnTo>
                  <a:lnTo>
                    <a:pt x="421" y="10"/>
                  </a:lnTo>
                  <a:lnTo>
                    <a:pt x="415" y="10"/>
                  </a:lnTo>
                  <a:lnTo>
                    <a:pt x="408" y="9"/>
                  </a:lnTo>
                  <a:lnTo>
                    <a:pt x="401" y="8"/>
                  </a:lnTo>
                  <a:lnTo>
                    <a:pt x="394" y="6"/>
                  </a:lnTo>
                  <a:lnTo>
                    <a:pt x="387" y="4"/>
                  </a:lnTo>
                  <a:lnTo>
                    <a:pt x="380" y="3"/>
                  </a:lnTo>
                  <a:lnTo>
                    <a:pt x="374" y="3"/>
                  </a:lnTo>
                  <a:lnTo>
                    <a:pt x="366" y="2"/>
                  </a:lnTo>
                  <a:lnTo>
                    <a:pt x="359" y="2"/>
                  </a:lnTo>
                  <a:lnTo>
                    <a:pt x="352" y="1"/>
                  </a:lnTo>
                  <a:lnTo>
                    <a:pt x="344" y="1"/>
                  </a:lnTo>
                  <a:lnTo>
                    <a:pt x="337" y="0"/>
                  </a:lnTo>
                  <a:lnTo>
                    <a:pt x="329" y="0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07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4" y="0"/>
                  </a:lnTo>
                  <a:lnTo>
                    <a:pt x="277" y="0"/>
                  </a:lnTo>
                  <a:lnTo>
                    <a:pt x="269" y="0"/>
                  </a:lnTo>
                  <a:lnTo>
                    <a:pt x="261" y="0"/>
                  </a:lnTo>
                  <a:lnTo>
                    <a:pt x="254" y="1"/>
                  </a:lnTo>
                  <a:lnTo>
                    <a:pt x="247" y="1"/>
                  </a:lnTo>
                  <a:lnTo>
                    <a:pt x="240" y="2"/>
                  </a:lnTo>
                  <a:lnTo>
                    <a:pt x="232" y="2"/>
                  </a:lnTo>
                  <a:lnTo>
                    <a:pt x="224" y="3"/>
                  </a:lnTo>
                  <a:lnTo>
                    <a:pt x="218" y="3"/>
                  </a:lnTo>
                  <a:lnTo>
                    <a:pt x="211" y="4"/>
                  </a:lnTo>
                  <a:lnTo>
                    <a:pt x="203" y="6"/>
                  </a:lnTo>
                  <a:lnTo>
                    <a:pt x="197" y="8"/>
                  </a:lnTo>
                  <a:lnTo>
                    <a:pt x="190" y="9"/>
                  </a:lnTo>
                  <a:lnTo>
                    <a:pt x="184" y="10"/>
                  </a:lnTo>
                  <a:lnTo>
                    <a:pt x="176" y="10"/>
                  </a:lnTo>
                  <a:lnTo>
                    <a:pt x="170" y="12"/>
                  </a:lnTo>
                  <a:lnTo>
                    <a:pt x="162" y="13"/>
                  </a:lnTo>
                  <a:lnTo>
                    <a:pt x="157" y="14"/>
                  </a:lnTo>
                  <a:lnTo>
                    <a:pt x="149" y="15"/>
                  </a:lnTo>
                  <a:lnTo>
                    <a:pt x="144" y="18"/>
                  </a:lnTo>
                  <a:lnTo>
                    <a:pt x="137" y="18"/>
                  </a:lnTo>
                  <a:lnTo>
                    <a:pt x="132" y="21"/>
                  </a:lnTo>
                  <a:lnTo>
                    <a:pt x="127" y="22"/>
                  </a:lnTo>
                  <a:lnTo>
                    <a:pt x="120" y="23"/>
                  </a:lnTo>
                  <a:lnTo>
                    <a:pt x="114" y="25"/>
                  </a:lnTo>
                  <a:lnTo>
                    <a:pt x="108" y="27"/>
                  </a:lnTo>
                  <a:lnTo>
                    <a:pt x="104" y="30"/>
                  </a:lnTo>
                  <a:lnTo>
                    <a:pt x="98" y="32"/>
                  </a:lnTo>
                  <a:lnTo>
                    <a:pt x="93" y="34"/>
                  </a:lnTo>
                  <a:lnTo>
                    <a:pt x="88" y="36"/>
                  </a:lnTo>
                  <a:lnTo>
                    <a:pt x="83" y="38"/>
                  </a:lnTo>
                  <a:lnTo>
                    <a:pt x="78" y="40"/>
                  </a:lnTo>
                  <a:lnTo>
                    <a:pt x="72" y="41"/>
                  </a:lnTo>
                  <a:lnTo>
                    <a:pt x="68" y="45"/>
                  </a:lnTo>
                  <a:lnTo>
                    <a:pt x="59" y="49"/>
                  </a:lnTo>
                  <a:lnTo>
                    <a:pt x="52" y="53"/>
                  </a:lnTo>
                  <a:lnTo>
                    <a:pt x="43" y="58"/>
                  </a:lnTo>
                  <a:lnTo>
                    <a:pt x="36" y="63"/>
                  </a:lnTo>
                  <a:lnTo>
                    <a:pt x="29" y="69"/>
                  </a:lnTo>
                  <a:lnTo>
                    <a:pt x="23" y="75"/>
                  </a:lnTo>
                  <a:lnTo>
                    <a:pt x="18" y="81"/>
                  </a:lnTo>
                  <a:lnTo>
                    <a:pt x="13" y="85"/>
                  </a:lnTo>
                  <a:lnTo>
                    <a:pt x="9" y="90"/>
                  </a:lnTo>
                  <a:lnTo>
                    <a:pt x="6" y="97"/>
                  </a:lnTo>
                  <a:lnTo>
                    <a:pt x="4" y="103"/>
                  </a:lnTo>
                  <a:lnTo>
                    <a:pt x="1" y="109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1" y="134"/>
                  </a:lnTo>
                  <a:lnTo>
                    <a:pt x="4" y="139"/>
                  </a:lnTo>
                  <a:lnTo>
                    <a:pt x="6" y="146"/>
                  </a:lnTo>
                  <a:lnTo>
                    <a:pt x="9" y="151"/>
                  </a:lnTo>
                  <a:lnTo>
                    <a:pt x="13" y="158"/>
                  </a:lnTo>
                  <a:lnTo>
                    <a:pt x="18" y="163"/>
                  </a:lnTo>
                  <a:lnTo>
                    <a:pt x="23" y="170"/>
                  </a:lnTo>
                  <a:lnTo>
                    <a:pt x="29" y="174"/>
                  </a:lnTo>
                  <a:lnTo>
                    <a:pt x="36" y="180"/>
                  </a:lnTo>
                  <a:lnTo>
                    <a:pt x="43" y="185"/>
                  </a:lnTo>
                  <a:lnTo>
                    <a:pt x="52" y="189"/>
                  </a:lnTo>
                  <a:lnTo>
                    <a:pt x="59" y="194"/>
                  </a:lnTo>
                  <a:lnTo>
                    <a:pt x="68" y="198"/>
                  </a:lnTo>
                  <a:lnTo>
                    <a:pt x="72" y="200"/>
                  </a:lnTo>
                  <a:lnTo>
                    <a:pt x="78" y="204"/>
                  </a:lnTo>
                  <a:lnTo>
                    <a:pt x="83" y="206"/>
                  </a:lnTo>
                  <a:lnTo>
                    <a:pt x="88" y="208"/>
                  </a:lnTo>
                  <a:lnTo>
                    <a:pt x="93" y="209"/>
                  </a:lnTo>
                  <a:lnTo>
                    <a:pt x="98" y="212"/>
                  </a:lnTo>
                  <a:lnTo>
                    <a:pt x="104" y="212"/>
                  </a:lnTo>
                  <a:lnTo>
                    <a:pt x="108" y="216"/>
                  </a:lnTo>
                  <a:lnTo>
                    <a:pt x="114" y="217"/>
                  </a:lnTo>
                  <a:lnTo>
                    <a:pt x="120" y="219"/>
                  </a:lnTo>
                  <a:lnTo>
                    <a:pt x="127" y="220"/>
                  </a:lnTo>
                  <a:lnTo>
                    <a:pt x="132" y="222"/>
                  </a:lnTo>
                  <a:lnTo>
                    <a:pt x="137" y="223"/>
                  </a:lnTo>
                  <a:lnTo>
                    <a:pt x="144" y="225"/>
                  </a:lnTo>
                  <a:lnTo>
                    <a:pt x="149" y="225"/>
                  </a:lnTo>
                  <a:lnTo>
                    <a:pt x="157" y="228"/>
                  </a:lnTo>
                  <a:lnTo>
                    <a:pt x="162" y="229"/>
                  </a:lnTo>
                  <a:lnTo>
                    <a:pt x="170" y="230"/>
                  </a:lnTo>
                  <a:lnTo>
                    <a:pt x="176" y="232"/>
                  </a:lnTo>
                  <a:lnTo>
                    <a:pt x="184" y="234"/>
                  </a:lnTo>
                  <a:lnTo>
                    <a:pt x="190" y="235"/>
                  </a:lnTo>
                  <a:lnTo>
                    <a:pt x="197" y="235"/>
                  </a:lnTo>
                  <a:lnTo>
                    <a:pt x="203" y="236"/>
                  </a:lnTo>
                  <a:lnTo>
                    <a:pt x="211" y="238"/>
                  </a:lnTo>
                  <a:lnTo>
                    <a:pt x="218" y="238"/>
                  </a:lnTo>
                  <a:lnTo>
                    <a:pt x="224" y="239"/>
                  </a:lnTo>
                  <a:lnTo>
                    <a:pt x="232" y="239"/>
                  </a:lnTo>
                  <a:lnTo>
                    <a:pt x="240" y="242"/>
                  </a:lnTo>
                  <a:lnTo>
                    <a:pt x="247" y="242"/>
                  </a:lnTo>
                  <a:lnTo>
                    <a:pt x="254" y="243"/>
                  </a:lnTo>
                  <a:lnTo>
                    <a:pt x="261" y="243"/>
                  </a:lnTo>
                  <a:lnTo>
                    <a:pt x="269" y="244"/>
                  </a:lnTo>
                  <a:lnTo>
                    <a:pt x="277" y="244"/>
                  </a:lnTo>
                  <a:lnTo>
                    <a:pt x="284" y="244"/>
                  </a:lnTo>
                  <a:lnTo>
                    <a:pt x="293" y="244"/>
                  </a:lnTo>
                  <a:lnTo>
                    <a:pt x="301" y="244"/>
                  </a:lnTo>
                  <a:lnTo>
                    <a:pt x="301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1907" y="2212"/>
              <a:ext cx="179" cy="134"/>
            </a:xfrm>
            <a:custGeom>
              <a:avLst/>
              <a:gdLst>
                <a:gd name="T0" fmla="*/ 354 w 358"/>
                <a:gd name="T1" fmla="*/ 0 h 267"/>
                <a:gd name="T2" fmla="*/ 0 w 358"/>
                <a:gd name="T3" fmla="*/ 161 h 267"/>
                <a:gd name="T4" fmla="*/ 0 w 358"/>
                <a:gd name="T5" fmla="*/ 225 h 267"/>
                <a:gd name="T6" fmla="*/ 358 w 358"/>
                <a:gd name="T7" fmla="*/ 267 h 267"/>
                <a:gd name="T8" fmla="*/ 354 w 358"/>
                <a:gd name="T9" fmla="*/ 0 h 267"/>
                <a:gd name="T10" fmla="*/ 354 w 358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267">
                  <a:moveTo>
                    <a:pt x="354" y="0"/>
                  </a:moveTo>
                  <a:lnTo>
                    <a:pt x="0" y="161"/>
                  </a:lnTo>
                  <a:lnTo>
                    <a:pt x="0" y="225"/>
                  </a:lnTo>
                  <a:lnTo>
                    <a:pt x="358" y="267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1794" y="1947"/>
              <a:ext cx="184" cy="121"/>
            </a:xfrm>
            <a:custGeom>
              <a:avLst/>
              <a:gdLst>
                <a:gd name="T0" fmla="*/ 333 w 368"/>
                <a:gd name="T1" fmla="*/ 0 h 241"/>
                <a:gd name="T2" fmla="*/ 0 w 368"/>
                <a:gd name="T3" fmla="*/ 143 h 241"/>
                <a:gd name="T4" fmla="*/ 0 w 368"/>
                <a:gd name="T5" fmla="*/ 207 h 241"/>
                <a:gd name="T6" fmla="*/ 368 w 368"/>
                <a:gd name="T7" fmla="*/ 241 h 241"/>
                <a:gd name="T8" fmla="*/ 333 w 368"/>
                <a:gd name="T9" fmla="*/ 0 h 241"/>
                <a:gd name="T10" fmla="*/ 333 w 368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241">
                  <a:moveTo>
                    <a:pt x="333" y="0"/>
                  </a:moveTo>
                  <a:lnTo>
                    <a:pt x="0" y="143"/>
                  </a:lnTo>
                  <a:lnTo>
                    <a:pt x="0" y="207"/>
                  </a:lnTo>
                  <a:lnTo>
                    <a:pt x="368" y="241"/>
                  </a:lnTo>
                  <a:lnTo>
                    <a:pt x="333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1827" y="1425"/>
              <a:ext cx="140" cy="59"/>
            </a:xfrm>
            <a:custGeom>
              <a:avLst/>
              <a:gdLst>
                <a:gd name="T0" fmla="*/ 147 w 280"/>
                <a:gd name="T1" fmla="*/ 119 h 120"/>
                <a:gd name="T2" fmla="*/ 161 w 280"/>
                <a:gd name="T3" fmla="*/ 118 h 120"/>
                <a:gd name="T4" fmla="*/ 174 w 280"/>
                <a:gd name="T5" fmla="*/ 117 h 120"/>
                <a:gd name="T6" fmla="*/ 187 w 280"/>
                <a:gd name="T7" fmla="*/ 116 h 120"/>
                <a:gd name="T8" fmla="*/ 199 w 280"/>
                <a:gd name="T9" fmla="*/ 112 h 120"/>
                <a:gd name="T10" fmla="*/ 213 w 280"/>
                <a:gd name="T11" fmla="*/ 109 h 120"/>
                <a:gd name="T12" fmla="*/ 223 w 280"/>
                <a:gd name="T13" fmla="*/ 106 h 120"/>
                <a:gd name="T14" fmla="*/ 234 w 280"/>
                <a:gd name="T15" fmla="*/ 103 h 120"/>
                <a:gd name="T16" fmla="*/ 247 w 280"/>
                <a:gd name="T17" fmla="*/ 96 h 120"/>
                <a:gd name="T18" fmla="*/ 263 w 280"/>
                <a:gd name="T19" fmla="*/ 86 h 120"/>
                <a:gd name="T20" fmla="*/ 272 w 280"/>
                <a:gd name="T21" fmla="*/ 75 h 120"/>
                <a:gd name="T22" fmla="*/ 278 w 280"/>
                <a:gd name="T23" fmla="*/ 66 h 120"/>
                <a:gd name="T24" fmla="*/ 278 w 280"/>
                <a:gd name="T25" fmla="*/ 54 h 120"/>
                <a:gd name="T26" fmla="*/ 272 w 280"/>
                <a:gd name="T27" fmla="*/ 43 h 120"/>
                <a:gd name="T28" fmla="*/ 263 w 280"/>
                <a:gd name="T29" fmla="*/ 32 h 120"/>
                <a:gd name="T30" fmla="*/ 247 w 280"/>
                <a:gd name="T31" fmla="*/ 21 h 120"/>
                <a:gd name="T32" fmla="*/ 234 w 280"/>
                <a:gd name="T33" fmla="*/ 16 h 120"/>
                <a:gd name="T34" fmla="*/ 223 w 280"/>
                <a:gd name="T35" fmla="*/ 11 h 120"/>
                <a:gd name="T36" fmla="*/ 213 w 280"/>
                <a:gd name="T37" fmla="*/ 8 h 120"/>
                <a:gd name="T38" fmla="*/ 199 w 280"/>
                <a:gd name="T39" fmla="*/ 6 h 120"/>
                <a:gd name="T40" fmla="*/ 187 w 280"/>
                <a:gd name="T41" fmla="*/ 2 h 120"/>
                <a:gd name="T42" fmla="*/ 174 w 280"/>
                <a:gd name="T43" fmla="*/ 1 h 120"/>
                <a:gd name="T44" fmla="*/ 161 w 280"/>
                <a:gd name="T45" fmla="*/ 0 h 120"/>
                <a:gd name="T46" fmla="*/ 147 w 280"/>
                <a:gd name="T47" fmla="*/ 0 h 120"/>
                <a:gd name="T48" fmla="*/ 133 w 280"/>
                <a:gd name="T49" fmla="*/ 0 h 120"/>
                <a:gd name="T50" fmla="*/ 119 w 280"/>
                <a:gd name="T51" fmla="*/ 0 h 120"/>
                <a:gd name="T52" fmla="*/ 105 w 280"/>
                <a:gd name="T53" fmla="*/ 1 h 120"/>
                <a:gd name="T54" fmla="*/ 91 w 280"/>
                <a:gd name="T55" fmla="*/ 2 h 120"/>
                <a:gd name="T56" fmla="*/ 79 w 280"/>
                <a:gd name="T57" fmla="*/ 6 h 120"/>
                <a:gd name="T58" fmla="*/ 67 w 280"/>
                <a:gd name="T59" fmla="*/ 8 h 120"/>
                <a:gd name="T60" fmla="*/ 56 w 280"/>
                <a:gd name="T61" fmla="*/ 11 h 120"/>
                <a:gd name="T62" fmla="*/ 46 w 280"/>
                <a:gd name="T63" fmla="*/ 16 h 120"/>
                <a:gd name="T64" fmla="*/ 36 w 280"/>
                <a:gd name="T65" fmla="*/ 20 h 120"/>
                <a:gd name="T66" fmla="*/ 26 w 280"/>
                <a:gd name="T67" fmla="*/ 24 h 120"/>
                <a:gd name="T68" fmla="*/ 16 w 280"/>
                <a:gd name="T69" fmla="*/ 32 h 120"/>
                <a:gd name="T70" fmla="*/ 6 w 280"/>
                <a:gd name="T71" fmla="*/ 43 h 120"/>
                <a:gd name="T72" fmla="*/ 0 w 280"/>
                <a:gd name="T73" fmla="*/ 54 h 120"/>
                <a:gd name="T74" fmla="*/ 0 w 280"/>
                <a:gd name="T75" fmla="*/ 66 h 120"/>
                <a:gd name="T76" fmla="*/ 6 w 280"/>
                <a:gd name="T77" fmla="*/ 75 h 120"/>
                <a:gd name="T78" fmla="*/ 16 w 280"/>
                <a:gd name="T79" fmla="*/ 86 h 120"/>
                <a:gd name="T80" fmla="*/ 26 w 280"/>
                <a:gd name="T81" fmla="*/ 93 h 120"/>
                <a:gd name="T82" fmla="*/ 36 w 280"/>
                <a:gd name="T83" fmla="*/ 98 h 120"/>
                <a:gd name="T84" fmla="*/ 46 w 280"/>
                <a:gd name="T85" fmla="*/ 103 h 120"/>
                <a:gd name="T86" fmla="*/ 56 w 280"/>
                <a:gd name="T87" fmla="*/ 106 h 120"/>
                <a:gd name="T88" fmla="*/ 67 w 280"/>
                <a:gd name="T89" fmla="*/ 109 h 120"/>
                <a:gd name="T90" fmla="*/ 79 w 280"/>
                <a:gd name="T91" fmla="*/ 112 h 120"/>
                <a:gd name="T92" fmla="*/ 91 w 280"/>
                <a:gd name="T93" fmla="*/ 116 h 120"/>
                <a:gd name="T94" fmla="*/ 105 w 280"/>
                <a:gd name="T95" fmla="*/ 117 h 120"/>
                <a:gd name="T96" fmla="*/ 119 w 280"/>
                <a:gd name="T97" fmla="*/ 118 h 120"/>
                <a:gd name="T98" fmla="*/ 133 w 280"/>
                <a:gd name="T99" fmla="*/ 119 h 120"/>
                <a:gd name="T100" fmla="*/ 141 w 280"/>
                <a:gd name="T10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0" h="120">
                  <a:moveTo>
                    <a:pt x="141" y="120"/>
                  </a:moveTo>
                  <a:lnTo>
                    <a:pt x="147" y="119"/>
                  </a:lnTo>
                  <a:lnTo>
                    <a:pt x="154" y="119"/>
                  </a:lnTo>
                  <a:lnTo>
                    <a:pt x="161" y="118"/>
                  </a:lnTo>
                  <a:lnTo>
                    <a:pt x="168" y="118"/>
                  </a:lnTo>
                  <a:lnTo>
                    <a:pt x="174" y="117"/>
                  </a:lnTo>
                  <a:lnTo>
                    <a:pt x="181" y="116"/>
                  </a:lnTo>
                  <a:lnTo>
                    <a:pt x="187" y="116"/>
                  </a:lnTo>
                  <a:lnTo>
                    <a:pt x="195" y="115"/>
                  </a:lnTo>
                  <a:lnTo>
                    <a:pt x="199" y="112"/>
                  </a:lnTo>
                  <a:lnTo>
                    <a:pt x="206" y="111"/>
                  </a:lnTo>
                  <a:lnTo>
                    <a:pt x="213" y="109"/>
                  </a:lnTo>
                  <a:lnTo>
                    <a:pt x="218" y="108"/>
                  </a:lnTo>
                  <a:lnTo>
                    <a:pt x="223" y="106"/>
                  </a:lnTo>
                  <a:lnTo>
                    <a:pt x="229" y="105"/>
                  </a:lnTo>
                  <a:lnTo>
                    <a:pt x="234" y="103"/>
                  </a:lnTo>
                  <a:lnTo>
                    <a:pt x="240" y="102"/>
                  </a:lnTo>
                  <a:lnTo>
                    <a:pt x="247" y="96"/>
                  </a:lnTo>
                  <a:lnTo>
                    <a:pt x="255" y="92"/>
                  </a:lnTo>
                  <a:lnTo>
                    <a:pt x="263" y="86"/>
                  </a:lnTo>
                  <a:lnTo>
                    <a:pt x="268" y="82"/>
                  </a:lnTo>
                  <a:lnTo>
                    <a:pt x="272" y="75"/>
                  </a:lnTo>
                  <a:lnTo>
                    <a:pt x="276" y="71"/>
                  </a:lnTo>
                  <a:lnTo>
                    <a:pt x="278" y="66"/>
                  </a:lnTo>
                  <a:lnTo>
                    <a:pt x="280" y="60"/>
                  </a:lnTo>
                  <a:lnTo>
                    <a:pt x="278" y="54"/>
                  </a:lnTo>
                  <a:lnTo>
                    <a:pt x="276" y="48"/>
                  </a:lnTo>
                  <a:lnTo>
                    <a:pt x="272" y="43"/>
                  </a:lnTo>
                  <a:lnTo>
                    <a:pt x="268" y="37"/>
                  </a:lnTo>
                  <a:lnTo>
                    <a:pt x="263" y="32"/>
                  </a:lnTo>
                  <a:lnTo>
                    <a:pt x="255" y="26"/>
                  </a:lnTo>
                  <a:lnTo>
                    <a:pt x="247" y="21"/>
                  </a:lnTo>
                  <a:lnTo>
                    <a:pt x="240" y="18"/>
                  </a:lnTo>
                  <a:lnTo>
                    <a:pt x="234" y="16"/>
                  </a:lnTo>
                  <a:lnTo>
                    <a:pt x="229" y="13"/>
                  </a:lnTo>
                  <a:lnTo>
                    <a:pt x="223" y="11"/>
                  </a:lnTo>
                  <a:lnTo>
                    <a:pt x="218" y="10"/>
                  </a:lnTo>
                  <a:lnTo>
                    <a:pt x="213" y="8"/>
                  </a:lnTo>
                  <a:lnTo>
                    <a:pt x="206" y="7"/>
                  </a:lnTo>
                  <a:lnTo>
                    <a:pt x="199" y="6"/>
                  </a:lnTo>
                  <a:lnTo>
                    <a:pt x="195" y="5"/>
                  </a:lnTo>
                  <a:lnTo>
                    <a:pt x="187" y="2"/>
                  </a:lnTo>
                  <a:lnTo>
                    <a:pt x="181" y="2"/>
                  </a:lnTo>
                  <a:lnTo>
                    <a:pt x="174" y="1"/>
                  </a:lnTo>
                  <a:lnTo>
                    <a:pt x="168" y="1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5" y="1"/>
                  </a:lnTo>
                  <a:lnTo>
                    <a:pt x="98" y="2"/>
                  </a:lnTo>
                  <a:lnTo>
                    <a:pt x="91" y="2"/>
                  </a:lnTo>
                  <a:lnTo>
                    <a:pt x="86" y="5"/>
                  </a:lnTo>
                  <a:lnTo>
                    <a:pt x="79" y="6"/>
                  </a:lnTo>
                  <a:lnTo>
                    <a:pt x="73" y="7"/>
                  </a:lnTo>
                  <a:lnTo>
                    <a:pt x="67" y="8"/>
                  </a:lnTo>
                  <a:lnTo>
                    <a:pt x="61" y="10"/>
                  </a:lnTo>
                  <a:lnTo>
                    <a:pt x="56" y="11"/>
                  </a:lnTo>
                  <a:lnTo>
                    <a:pt x="50" y="13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36" y="20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16" y="32"/>
                  </a:lnTo>
                  <a:lnTo>
                    <a:pt x="10" y="37"/>
                  </a:lnTo>
                  <a:lnTo>
                    <a:pt x="6" y="43"/>
                  </a:lnTo>
                  <a:lnTo>
                    <a:pt x="3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10" y="82"/>
                  </a:lnTo>
                  <a:lnTo>
                    <a:pt x="16" y="86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31" y="96"/>
                  </a:lnTo>
                  <a:lnTo>
                    <a:pt x="36" y="98"/>
                  </a:lnTo>
                  <a:lnTo>
                    <a:pt x="42" y="102"/>
                  </a:lnTo>
                  <a:lnTo>
                    <a:pt x="46" y="103"/>
                  </a:lnTo>
                  <a:lnTo>
                    <a:pt x="50" y="105"/>
                  </a:lnTo>
                  <a:lnTo>
                    <a:pt x="56" y="106"/>
                  </a:lnTo>
                  <a:lnTo>
                    <a:pt x="61" y="108"/>
                  </a:lnTo>
                  <a:lnTo>
                    <a:pt x="67" y="109"/>
                  </a:lnTo>
                  <a:lnTo>
                    <a:pt x="73" y="111"/>
                  </a:lnTo>
                  <a:lnTo>
                    <a:pt x="79" y="112"/>
                  </a:lnTo>
                  <a:lnTo>
                    <a:pt x="86" y="115"/>
                  </a:lnTo>
                  <a:lnTo>
                    <a:pt x="91" y="116"/>
                  </a:lnTo>
                  <a:lnTo>
                    <a:pt x="98" y="116"/>
                  </a:lnTo>
                  <a:lnTo>
                    <a:pt x="105" y="117"/>
                  </a:lnTo>
                  <a:lnTo>
                    <a:pt x="112" y="118"/>
                  </a:lnTo>
                  <a:lnTo>
                    <a:pt x="119" y="118"/>
                  </a:lnTo>
                  <a:lnTo>
                    <a:pt x="127" y="119"/>
                  </a:lnTo>
                  <a:lnTo>
                    <a:pt x="133" y="119"/>
                  </a:lnTo>
                  <a:lnTo>
                    <a:pt x="141" y="120"/>
                  </a:lnTo>
                  <a:lnTo>
                    <a:pt x="141" y="120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2534615" y="2872842"/>
            <a:ext cx="104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Gefahren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des QE-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Pro-</a:t>
            </a:r>
          </a:p>
          <a:p>
            <a:r>
              <a:rPr lang="de-DE" sz="1600" dirty="0" err="1" smtClean="0">
                <a:solidFill>
                  <a:schemeClr val="bg1"/>
                </a:solidFill>
              </a:rPr>
              <a:t>gramms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581562" y="2809449"/>
            <a:ext cx="1083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Risiken </a:t>
            </a:r>
          </a:p>
          <a:p>
            <a:r>
              <a:rPr lang="de-DE" sz="1600" dirty="0">
                <a:solidFill>
                  <a:schemeClr val="bg1"/>
                </a:solidFill>
              </a:rPr>
              <a:t>e</a:t>
            </a:r>
            <a:r>
              <a:rPr lang="de-DE" sz="1600" dirty="0" smtClean="0">
                <a:solidFill>
                  <a:schemeClr val="bg1"/>
                </a:solidFill>
              </a:rPr>
              <a:t>iner zu 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lange zu 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niedrigen 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Inflation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41" name="Foliennummernplatzhalter 4"/>
          <p:cNvSpPr>
            <a:spLocks noGrp="1"/>
          </p:cNvSpPr>
          <p:nvPr>
            <p:ph type="sldNum" sz="quarter" idx="17"/>
          </p:nvPr>
        </p:nvSpPr>
        <p:spPr bwMode="auto">
          <a:xfrm>
            <a:off x="466469" y="6433200"/>
            <a:ext cx="2114649" cy="1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12</a:t>
            </a:r>
          </a:p>
        </p:txBody>
      </p:sp>
      <p:sp>
        <p:nvSpPr>
          <p:cNvPr id="42" name="Fußzeilenplatzhalter 5"/>
          <p:cNvSpPr>
            <a:spLocks noGrp="1"/>
          </p:cNvSpPr>
          <p:nvPr>
            <p:ph type="ftr" sz="quarter" idx="18"/>
          </p:nvPr>
        </p:nvSpPr>
        <p:spPr bwMode="auto">
          <a:xfrm>
            <a:off x="466467" y="6069600"/>
            <a:ext cx="8119630" cy="1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44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469" y="6253200"/>
            <a:ext cx="2114649" cy="1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9961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13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5140" y="2733676"/>
            <a:ext cx="8485187" cy="1192213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algn="ctr" defTabSz="914242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Einige Gedanken zum Niedrigzinsumfeld</a:t>
            </a:r>
            <a:endParaRPr lang="de-DE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8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Joachim Prasch, Deutsche Bundesbank, München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5134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 eaLnBrk="1" hangingPunct="1">
              <a:lnSpc>
                <a:spcPts val="2038"/>
              </a:lnSpc>
            </a:pPr>
            <a:r>
              <a:rPr lang="de-DE" dirty="0" smtClean="0"/>
              <a:t>Bewertung des Niedrigzinsumfelds (1)</a:t>
            </a:r>
            <a:endParaRPr lang="de-DE" sz="14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						           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50800" y="1346217"/>
            <a:ext cx="864235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latin typeface="+mn-lt"/>
                <a:cs typeface="+mn-cs"/>
              </a:rPr>
              <a:t>     </a:t>
            </a:r>
          </a:p>
          <a:p>
            <a:pPr marL="819150" lvl="1" indent="-361950" defTabSz="91424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■"/>
              <a:defRPr/>
            </a:pPr>
            <a:r>
              <a:rPr lang="de-DE" sz="2000" dirty="0" smtClean="0">
                <a:latin typeface="+mn-lt"/>
                <a:cs typeface="+mn-cs"/>
              </a:rPr>
              <a:t>Diskussion über Wirkung niedriger Zinsen wird mitunter sehr emotional geführt („Der deutsche Sparer wird enteignet“).</a:t>
            </a:r>
          </a:p>
          <a:p>
            <a:pPr marL="457200" lvl="1" indent="0" defTabSz="914242" fontAlgn="auto">
              <a:spcBef>
                <a:spcPts val="600"/>
              </a:spcBef>
              <a:spcAft>
                <a:spcPts val="600"/>
              </a:spcAft>
              <a:defRPr/>
            </a:pPr>
            <a:endParaRPr lang="de-DE" sz="2000" dirty="0" smtClean="0">
              <a:latin typeface="+mn-lt"/>
              <a:cs typeface="+mn-cs"/>
            </a:endParaRPr>
          </a:p>
          <a:p>
            <a:pPr marL="819150" lvl="1" indent="-361950" defTabSz="91424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■"/>
              <a:defRPr/>
            </a:pPr>
            <a:r>
              <a:rPr lang="de-DE" sz="2000" dirty="0" smtClean="0">
                <a:latin typeface="+mn-lt"/>
                <a:cs typeface="+mn-cs"/>
                <a:sym typeface="Symbol"/>
              </a:rPr>
              <a:t>Bürger nicht nur Sparer, sondern auch Kreditnehmer, Arbeitnehmer, Aktionär etc. Hier profitiert er von günstigen Zinsen.</a:t>
            </a:r>
          </a:p>
          <a:p>
            <a:pPr marL="457200" lvl="1" indent="0" defTabSz="914242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2000" dirty="0">
                <a:latin typeface="+mn-lt"/>
                <a:cs typeface="+mn-cs"/>
                <a:sym typeface="Symbol"/>
              </a:rPr>
              <a:t>	</a:t>
            </a:r>
            <a:r>
              <a:rPr lang="de-DE" sz="2000" dirty="0" smtClean="0">
                <a:latin typeface="+mn-lt"/>
                <a:cs typeface="+mn-cs"/>
                <a:sym typeface="Symbol"/>
              </a:rPr>
              <a:t>	</a:t>
            </a:r>
          </a:p>
          <a:p>
            <a:pPr marL="804863" lvl="1" indent="-347663"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latin typeface="+mn-lt"/>
                <a:cs typeface="+mn-cs"/>
                <a:sym typeface="Symbol"/>
              </a:rPr>
              <a:t>■	Aufgabe des Eurosystems ist, Geldwert stabil zu halten, nicht bestimmte Verzinsung zu garantieren =&gt; derzeit rechtfertigt schwieriges Preisumfeld eine sehr expansive Geldpolitik</a:t>
            </a:r>
            <a:endParaRPr lang="de-DE" sz="2000" dirty="0">
              <a:latin typeface="+mn-lt"/>
              <a:cs typeface="+mn-cs"/>
              <a:sym typeface="Symbol"/>
            </a:endParaRPr>
          </a:p>
        </p:txBody>
      </p:sp>
      <p:sp>
        <p:nvSpPr>
          <p:cNvPr id="31751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31752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14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5268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Reale Verzinsung aktuell zwar niedrig, im historischen Kontext allerdings nicht einmalig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15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8"/>
          </p:nvPr>
        </p:nvSpPr>
        <p:spPr bwMode="auto">
          <a:xfrm>
            <a:off x="466727" y="6069014"/>
            <a:ext cx="8120063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  <p:pic>
        <p:nvPicPr>
          <p:cNvPr id="154626" name="Picture 2" descr="C:\Users\vo798sj\AppData\Local\Temp\notesF86592\~01766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6" y="912085"/>
            <a:ext cx="8539110" cy="50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 eaLnBrk="1" hangingPunct="1">
              <a:lnSpc>
                <a:spcPts val="2038"/>
              </a:lnSpc>
            </a:pPr>
            <a:r>
              <a:rPr lang="de-DE" dirty="0" smtClean="0"/>
              <a:t>Bewertung des Niedrigzinsumfelds (2)</a:t>
            </a:r>
            <a:endParaRPr lang="de-DE" sz="14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						           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50800" y="1193809"/>
            <a:ext cx="8642350" cy="44165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atin typeface="+mn-lt"/>
                <a:cs typeface="+mn-cs"/>
              </a:rPr>
              <a:t>     </a:t>
            </a:r>
          </a:p>
          <a:p>
            <a:pPr marL="819150" lvl="1" indent="-361950" defTabSz="91424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■"/>
              <a:defRPr/>
            </a:pPr>
            <a:r>
              <a:rPr lang="de-DE" dirty="0" smtClean="0">
                <a:latin typeface="+mn-lt"/>
                <a:cs typeface="+mn-cs"/>
                <a:sym typeface="Symbol"/>
              </a:rPr>
              <a:t>Aber</a:t>
            </a:r>
            <a:r>
              <a:rPr lang="de-DE" dirty="0">
                <a:latin typeface="+mn-lt"/>
                <a:cs typeface="+mn-cs"/>
                <a:sym typeface="Symbol"/>
              </a:rPr>
              <a:t>: Niedrigzinspolitik </a:t>
            </a:r>
            <a:r>
              <a:rPr lang="de-DE" u="sng" dirty="0">
                <a:latin typeface="+mn-lt"/>
                <a:cs typeface="+mn-cs"/>
                <a:sym typeface="Symbol"/>
              </a:rPr>
              <a:t>auf Dauer mit Risiken</a:t>
            </a:r>
            <a:r>
              <a:rPr lang="de-DE" dirty="0">
                <a:latin typeface="+mn-lt"/>
                <a:cs typeface="+mn-cs"/>
                <a:sym typeface="Symbol"/>
              </a:rPr>
              <a:t> verbunden </a:t>
            </a:r>
          </a:p>
          <a:p>
            <a:pPr marL="457200" lvl="1" indent="0" defTabSz="914242" fontAlgn="auto">
              <a:spcBef>
                <a:spcPts val="600"/>
              </a:spcBef>
              <a:spcAft>
                <a:spcPts val="300"/>
              </a:spcAft>
              <a:defRPr/>
            </a:pPr>
            <a:r>
              <a:rPr lang="de-DE" dirty="0">
                <a:latin typeface="+mn-lt"/>
                <a:cs typeface="+mn-cs"/>
                <a:sym typeface="Symbol"/>
              </a:rPr>
              <a:t>	- auf Dauer </a:t>
            </a:r>
            <a:r>
              <a:rPr lang="de-DE" dirty="0" smtClean="0">
                <a:latin typeface="+mn-lt"/>
                <a:cs typeface="+mn-cs"/>
                <a:sym typeface="Symbol"/>
              </a:rPr>
              <a:t>sehr niedriger Zins </a:t>
            </a:r>
            <a:r>
              <a:rPr lang="de-DE" dirty="0">
                <a:latin typeface="+mn-lt"/>
                <a:cs typeface="+mn-cs"/>
                <a:sym typeface="Symbol"/>
              </a:rPr>
              <a:t>schädlich für Sparkultur hierzulande</a:t>
            </a:r>
          </a:p>
          <a:p>
            <a:pPr marL="457200" lvl="1" indent="0" defTabSz="914242" fontAlgn="auto">
              <a:spcBef>
                <a:spcPts val="600"/>
              </a:spcBef>
              <a:spcAft>
                <a:spcPts val="300"/>
              </a:spcAft>
              <a:defRPr/>
            </a:pPr>
            <a:r>
              <a:rPr lang="de-DE" dirty="0">
                <a:latin typeface="+mn-lt"/>
                <a:cs typeface="+mn-cs"/>
                <a:sym typeface="Symbol"/>
              </a:rPr>
              <a:t>	- Niedrige Zinsen können – zusammen mit der reichlichen </a:t>
            </a:r>
            <a:r>
              <a:rPr lang="de-DE" dirty="0" smtClean="0">
                <a:latin typeface="+mn-lt"/>
                <a:cs typeface="+mn-cs"/>
                <a:sym typeface="Symbol"/>
              </a:rPr>
              <a:t>Liquiditäts-	  	  </a:t>
            </a:r>
            <a:r>
              <a:rPr lang="de-DE" dirty="0" err="1" smtClean="0">
                <a:latin typeface="+mn-lt"/>
                <a:cs typeface="+mn-cs"/>
                <a:sym typeface="Symbol"/>
              </a:rPr>
              <a:t>ausstattung</a:t>
            </a:r>
            <a:r>
              <a:rPr lang="de-DE" dirty="0" smtClean="0">
                <a:latin typeface="+mn-lt"/>
                <a:cs typeface="+mn-cs"/>
                <a:sym typeface="Symbol"/>
              </a:rPr>
              <a:t> – zu </a:t>
            </a:r>
            <a:r>
              <a:rPr lang="de-DE" dirty="0">
                <a:latin typeface="+mn-lt"/>
                <a:cs typeface="+mn-cs"/>
                <a:sym typeface="Symbol"/>
              </a:rPr>
              <a:t>erneuten Ungleichgewichten an den Finanz- und </a:t>
            </a:r>
            <a:r>
              <a:rPr lang="de-DE" dirty="0" smtClean="0">
                <a:latin typeface="+mn-lt"/>
                <a:cs typeface="+mn-cs"/>
                <a:sym typeface="Symbol"/>
              </a:rPr>
              <a:t>	  	  Vermögensmärkten </a:t>
            </a:r>
            <a:r>
              <a:rPr lang="de-DE" dirty="0">
                <a:latin typeface="+mn-lt"/>
                <a:cs typeface="+mn-cs"/>
                <a:sym typeface="Symbol"/>
              </a:rPr>
              <a:t>führen</a:t>
            </a:r>
          </a:p>
          <a:p>
            <a:pPr marL="457200" lvl="1" indent="0" defTabSz="914242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de-DE" dirty="0">
                <a:latin typeface="+mn-lt"/>
                <a:cs typeface="+mn-cs"/>
                <a:sym typeface="Symbol"/>
              </a:rPr>
              <a:t>	- auf Dauer ein Problem für Banken und Versicherungen </a:t>
            </a:r>
            <a:r>
              <a:rPr lang="de-DE" dirty="0" smtClean="0">
                <a:latin typeface="+mn-lt"/>
                <a:cs typeface="+mn-cs"/>
                <a:sym typeface="Symbol"/>
              </a:rPr>
              <a:t>                          	  (</a:t>
            </a:r>
            <a:r>
              <a:rPr lang="de-DE" dirty="0">
                <a:latin typeface="+mn-lt"/>
                <a:cs typeface="+mn-cs"/>
                <a:sym typeface="Symbol"/>
              </a:rPr>
              <a:t>Stichworte: Margendruck</a:t>
            </a:r>
            <a:r>
              <a:rPr lang="de-DE" dirty="0" smtClean="0">
                <a:latin typeface="+mn-lt"/>
                <a:cs typeface="+mn-cs"/>
                <a:sym typeface="Symbol"/>
              </a:rPr>
              <a:t>, Zinsänderungsrisiko</a:t>
            </a:r>
            <a:r>
              <a:rPr lang="de-DE" dirty="0">
                <a:latin typeface="+mn-lt"/>
                <a:cs typeface="+mn-cs"/>
                <a:sym typeface="Symbol"/>
              </a:rPr>
              <a:t>, Garantiezins</a:t>
            </a:r>
            <a:r>
              <a:rPr lang="de-DE" dirty="0" smtClean="0">
                <a:latin typeface="+mn-lt"/>
                <a:cs typeface="+mn-cs"/>
                <a:sym typeface="Symbol"/>
              </a:rPr>
              <a:t>)</a:t>
            </a:r>
          </a:p>
          <a:p>
            <a:pPr marL="457200" lvl="1" indent="0" defTabSz="914242" fontAlgn="auto">
              <a:spcBef>
                <a:spcPts val="600"/>
              </a:spcBef>
              <a:spcAft>
                <a:spcPts val="1200"/>
              </a:spcAft>
              <a:defRPr/>
            </a:pPr>
            <a:endParaRPr lang="de-DE" sz="1000" dirty="0">
              <a:latin typeface="+mn-lt"/>
              <a:cs typeface="+mn-cs"/>
              <a:sym typeface="Symbol"/>
            </a:endParaRPr>
          </a:p>
          <a:p>
            <a:pPr marL="457200" lvl="1" indent="0"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cs typeface="+mn-cs"/>
                <a:sym typeface="Symbol"/>
              </a:rPr>
              <a:t>■	</a:t>
            </a:r>
            <a:r>
              <a:rPr lang="de-DE" dirty="0">
                <a:sym typeface="Symbol"/>
              </a:rPr>
              <a:t>Daher: </a:t>
            </a:r>
            <a:r>
              <a:rPr lang="de-DE" dirty="0" smtClean="0">
                <a:sym typeface="Symbol"/>
              </a:rPr>
              <a:t>Niedrigzinsumfeld </a:t>
            </a:r>
            <a:r>
              <a:rPr lang="de-DE" dirty="0">
                <a:sym typeface="Symbol"/>
              </a:rPr>
              <a:t>darf kein „Dauertherapeutikum“ sein.</a:t>
            </a:r>
          </a:p>
          <a:p>
            <a:pPr marL="457200" lvl="1" indent="0"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ym typeface="Symbol"/>
              </a:rPr>
              <a:t>	EZB-Rat muss seinen geldpolitischen Kurs neu ausrichten, sobald</a:t>
            </a:r>
          </a:p>
          <a:p>
            <a:pPr marL="457200" lvl="1" indent="0"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ym typeface="Symbol"/>
              </a:rPr>
              <a:t>	Voraussetzungen für derzeitiges </a:t>
            </a:r>
            <a:r>
              <a:rPr lang="de-DE" dirty="0" smtClean="0">
                <a:sym typeface="Symbol"/>
              </a:rPr>
              <a:t>Niedrigzinsumfeld </a:t>
            </a:r>
            <a:r>
              <a:rPr lang="de-DE" dirty="0">
                <a:sym typeface="Symbol"/>
              </a:rPr>
              <a:t>nicht mehr</a:t>
            </a:r>
          </a:p>
          <a:p>
            <a:pPr marL="457200" lvl="1" indent="0"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ym typeface="Symbol"/>
              </a:rPr>
              <a:t>	gegeben sind!</a:t>
            </a:r>
          </a:p>
        </p:txBody>
      </p:sp>
      <p:sp>
        <p:nvSpPr>
          <p:cNvPr id="31751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Joachim Prasch, Deutsche Bundesbank, München</a:t>
            </a:r>
          </a:p>
        </p:txBody>
      </p:sp>
      <p:sp>
        <p:nvSpPr>
          <p:cNvPr id="31752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16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6873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17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5140" y="2733677"/>
            <a:ext cx="8112125" cy="957263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algn="ctr" defTabSz="914242" fontAlgn="auto">
              <a:spcAft>
                <a:spcPts val="0"/>
              </a:spcAft>
              <a:defRPr/>
            </a:pPr>
            <a: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Wie kann die Krise nachhaltig</a:t>
            </a:r>
          </a:p>
          <a:p>
            <a:pPr algn="ctr" defTabSz="914242" fontAlgn="auto">
              <a:spcAft>
                <a:spcPts val="0"/>
              </a:spcAft>
              <a:defRPr/>
            </a:pPr>
            <a: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überwunden werden?</a:t>
            </a:r>
            <a:endParaRPr lang="de-DE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4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Joachim </a:t>
            </a:r>
            <a:r>
              <a:rPr lang="de-DE" dirty="0" err="1" smtClean="0">
                <a:solidFill>
                  <a:srgbClr val="000000"/>
                </a:solidFill>
              </a:rPr>
              <a:t>Prasch</a:t>
            </a:r>
            <a:r>
              <a:rPr lang="de-DE" dirty="0" smtClean="0">
                <a:solidFill>
                  <a:srgbClr val="000000"/>
                </a:solidFill>
              </a:rPr>
              <a:t>, Deutsche Bundesbank, München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466469" y="6253200"/>
            <a:ext cx="2114649" cy="162000"/>
          </a:xfrm>
        </p:spPr>
        <p:txBody>
          <a:bodyPr/>
          <a:lstStyle/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9921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 marL="361950" indent="-361950" eaLnBrk="1" hangingPunct="1">
              <a:lnSpc>
                <a:spcPts val="2038"/>
              </a:lnSpc>
            </a:pPr>
            <a:r>
              <a:rPr lang="de-DE" smtClean="0"/>
              <a:t>Wesentliche Ursachen der Krise </a:t>
            </a:r>
            <a:endParaRPr lang="de-DE" sz="140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						           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9102" y="1384305"/>
            <a:ext cx="8086725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SzPct val="160000"/>
              <a:defRPr/>
            </a:pPr>
            <a:r>
              <a:rPr lang="de-DE" sz="2000" b="1" dirty="0"/>
              <a:t>Krise hat mehrere Ursachen; die wesentlichen sind:</a:t>
            </a:r>
          </a:p>
          <a:p>
            <a:pPr marL="361950" indent="-361950">
              <a:spcBef>
                <a:spcPts val="600"/>
              </a:spcBef>
              <a:buSzPct val="160000"/>
              <a:buFont typeface="Wingdings" pitchFamily="2" charset="2"/>
              <a:buChar char="§"/>
              <a:defRPr/>
            </a:pPr>
            <a:endParaRPr lang="de-DE" sz="2400" b="1" dirty="0"/>
          </a:p>
          <a:p>
            <a:pPr marL="361950" indent="-361950">
              <a:spcBef>
                <a:spcPts val="600"/>
              </a:spcBef>
              <a:buSzPct val="160000"/>
              <a:defRPr/>
            </a:pPr>
            <a:r>
              <a:rPr lang="de-DE" sz="2000" b="1" dirty="0"/>
              <a:t>■  „Hausgemachte“ Fehlentwicklungen </a:t>
            </a:r>
            <a:r>
              <a:rPr lang="de-DE" sz="2000" dirty="0"/>
              <a:t>in einzelnen   Mitgliedstaaten:</a:t>
            </a:r>
            <a:r>
              <a:rPr lang="de-DE" sz="2400" dirty="0"/>
              <a:t> </a:t>
            </a:r>
          </a:p>
          <a:p>
            <a:pPr marL="361950" indent="-361950">
              <a:spcBef>
                <a:spcPts val="600"/>
              </a:spcBef>
              <a:buSzPct val="160000"/>
              <a:defRPr/>
            </a:pPr>
            <a:r>
              <a:rPr lang="de-DE" sz="2400" b="1" dirty="0"/>
              <a:t>	</a:t>
            </a:r>
            <a:r>
              <a:rPr lang="de-DE" sz="2000" b="1" dirty="0"/>
              <a:t>Unsolide Finanzpolitik</a:t>
            </a:r>
            <a:r>
              <a:rPr lang="de-DE" sz="2000" dirty="0"/>
              <a:t> und starker </a:t>
            </a:r>
            <a:r>
              <a:rPr lang="de-DE" sz="2000" b="1" dirty="0"/>
              <a:t>Verlust an </a:t>
            </a:r>
            <a:r>
              <a:rPr lang="de-DE" sz="2000" b="1" dirty="0" smtClean="0"/>
              <a:t>Wettbewerbs-fähigkeit</a:t>
            </a:r>
            <a:endParaRPr lang="de-DE" sz="2000" b="1" dirty="0"/>
          </a:p>
          <a:p>
            <a:pPr>
              <a:spcBef>
                <a:spcPts val="600"/>
              </a:spcBef>
              <a:buSzPct val="160000"/>
              <a:defRPr/>
            </a:pPr>
            <a:endParaRPr lang="de-DE" sz="2400" b="1" dirty="0"/>
          </a:p>
          <a:p>
            <a:pPr marL="361950" indent="-361950">
              <a:spcBef>
                <a:spcPts val="600"/>
              </a:spcBef>
              <a:buSzPct val="160000"/>
              <a:defRPr/>
            </a:pPr>
            <a:r>
              <a:rPr lang="de-DE" sz="2400" b="1" dirty="0"/>
              <a:t>■  </a:t>
            </a:r>
            <a:r>
              <a:rPr lang="de-DE" sz="2000" b="1" dirty="0"/>
              <a:t>Schwächen im Rahmenwerk der EWU: </a:t>
            </a:r>
          </a:p>
          <a:p>
            <a:pPr marL="361950" indent="-361950">
              <a:spcBef>
                <a:spcPts val="600"/>
              </a:spcBef>
              <a:buSzPct val="160000"/>
              <a:defRPr/>
            </a:pPr>
            <a:r>
              <a:rPr lang="de-DE" sz="2000" b="1" dirty="0"/>
              <a:t>	Haftung und Kontrolle </a:t>
            </a:r>
            <a:r>
              <a:rPr lang="de-DE" sz="2000" dirty="0"/>
              <a:t>müssen</a:t>
            </a:r>
            <a:r>
              <a:rPr lang="de-DE" sz="2000" b="1" dirty="0"/>
              <a:t> wieder in Einklang </a:t>
            </a:r>
            <a:r>
              <a:rPr lang="de-DE" sz="2000" dirty="0"/>
              <a:t>gebracht werden</a:t>
            </a:r>
          </a:p>
          <a:p>
            <a:pPr marL="361950" indent="-361950">
              <a:spcBef>
                <a:spcPts val="600"/>
              </a:spcBef>
              <a:buSzPct val="160000"/>
              <a:buFont typeface="Wingdings" pitchFamily="2" charset="2"/>
              <a:buChar char="§"/>
              <a:defRPr/>
            </a:pPr>
            <a:endParaRPr lang="de-DE" sz="2400" b="1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629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1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5140" y="2733677"/>
            <a:ext cx="8112125" cy="957263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algn="ctr" defTabSz="914242" fontAlgn="auto">
              <a:lnSpc>
                <a:spcPts val="2040"/>
              </a:lnSpc>
              <a:spcAft>
                <a:spcPts val="0"/>
              </a:spcAft>
              <a:defRPr/>
            </a:pPr>
            <a:r>
              <a:rPr lang="de-DE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 stehen wir in der Krise?</a:t>
            </a:r>
          </a:p>
        </p:txBody>
      </p:sp>
      <p:sp>
        <p:nvSpPr>
          <p:cNvPr id="20484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Joachim </a:t>
            </a:r>
            <a:r>
              <a:rPr lang="de-DE" dirty="0" err="1" smtClean="0">
                <a:solidFill>
                  <a:srgbClr val="000000"/>
                </a:solidFill>
              </a:rPr>
              <a:t>Prasch</a:t>
            </a:r>
            <a:r>
              <a:rPr lang="de-DE" dirty="0" smtClean="0">
                <a:solidFill>
                  <a:srgbClr val="000000"/>
                </a:solidFill>
              </a:rPr>
              <a:t>, Deutsche Bundesbank, München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466469" y="6253200"/>
            <a:ext cx="2114649" cy="162000"/>
          </a:xfrm>
        </p:spPr>
        <p:txBody>
          <a:bodyPr/>
          <a:lstStyle/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2350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 eaLnBrk="1" hangingPunct="1">
              <a:lnSpc>
                <a:spcPts val="2038"/>
              </a:lnSpc>
            </a:pPr>
            <a:r>
              <a:rPr lang="de-DE" smtClean="0"/>
              <a:t>„Euro-Dividende“ von etlichen EWU-Ländern </a:t>
            </a:r>
            <a:br>
              <a:rPr lang="de-DE" smtClean="0"/>
            </a:br>
            <a:r>
              <a:rPr lang="de-DE" smtClean="0"/>
              <a:t>nicht sinnvoll genutzt </a:t>
            </a:r>
            <a:endParaRPr lang="de-DE" sz="140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19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 smtClean="0">
                <a:solidFill>
                  <a:schemeClr val="tx1"/>
                </a:solidFill>
              </a:rPr>
              <a:t>Renditen zehnjähriger Staatsanleihen in den Euroländern	</a:t>
            </a:r>
            <a:r>
              <a:rPr lang="de-DE" sz="1200" dirty="0">
                <a:solidFill>
                  <a:schemeClr val="tx1"/>
                </a:solidFill>
              </a:rPr>
              <a:t>	                     Monatsdurchschnitte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000" dirty="0">
                <a:solidFill>
                  <a:schemeClr val="tx1"/>
                </a:solidFill>
              </a:rPr>
              <a:t>Quelle: Deutsche Bundesbank, Stand: </a:t>
            </a:r>
            <a:r>
              <a:rPr lang="de-DE" sz="1000" dirty="0" smtClean="0">
                <a:solidFill>
                  <a:schemeClr val="tx1"/>
                </a:solidFill>
              </a:rPr>
              <a:t>August 2015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Joachim </a:t>
            </a:r>
            <a:r>
              <a:rPr lang="de-DE" dirty="0" err="1" smtClean="0">
                <a:solidFill>
                  <a:prstClr val="black"/>
                </a:solidFill>
              </a:rPr>
              <a:t>Prasch</a:t>
            </a:r>
            <a:r>
              <a:rPr lang="de-DE" dirty="0" smtClean="0">
                <a:solidFill>
                  <a:prstClr val="black"/>
                </a:solidFill>
              </a:rPr>
              <a:t>, Deutsche Bundesbank, München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61193"/>
              </p:ext>
            </p:extLst>
          </p:nvPr>
        </p:nvGraphicFramePr>
        <p:xfrm>
          <a:off x="496888" y="1243013"/>
          <a:ext cx="7702550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81" name="Zeichnung" r:id="rId4" imgW="2574000" imgH="1591200" progId="FLW3Drawing">
                  <p:embed/>
                </p:oleObj>
              </mc:Choice>
              <mc:Fallback>
                <p:oleObj name="Zeichnung" r:id="rId4" imgW="2574000" imgH="1591200" progId="FLW3Drawing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243013"/>
                        <a:ext cx="7702550" cy="435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32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 eaLnBrk="1" hangingPunct="1">
              <a:lnSpc>
                <a:spcPts val="2038"/>
              </a:lnSpc>
            </a:pPr>
            <a:r>
              <a:rPr lang="de-DE" smtClean="0"/>
              <a:t>Entwicklung der Wettbewerbsfähigkeit in der EWU gemessen anhand der Lohnstückkosten</a:t>
            </a:r>
            <a:endParaRPr lang="de-DE" sz="140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20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						                                   (1999 =100)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000" dirty="0">
                <a:solidFill>
                  <a:schemeClr val="tx1"/>
                </a:solidFill>
              </a:rPr>
              <a:t>Quelle: OECD </a:t>
            </a:r>
            <a:r>
              <a:rPr lang="de-DE" sz="1000" dirty="0" err="1">
                <a:solidFill>
                  <a:schemeClr val="tx1"/>
                </a:solidFill>
              </a:rPr>
              <a:t>Economic</a:t>
            </a:r>
            <a:r>
              <a:rPr lang="de-DE" sz="1000" dirty="0">
                <a:solidFill>
                  <a:schemeClr val="tx1"/>
                </a:solidFill>
              </a:rPr>
              <a:t> Outlook Juni </a:t>
            </a:r>
            <a:r>
              <a:rPr lang="de-DE" sz="1000" dirty="0" smtClean="0">
                <a:solidFill>
                  <a:schemeClr val="tx1"/>
                </a:solidFill>
              </a:rPr>
              <a:t>2015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Joachim </a:t>
            </a:r>
            <a:r>
              <a:rPr lang="de-DE" dirty="0" err="1" smtClean="0">
                <a:solidFill>
                  <a:prstClr val="black"/>
                </a:solidFill>
              </a:rPr>
              <a:t>Prasch</a:t>
            </a:r>
            <a:r>
              <a:rPr lang="de-DE" dirty="0" smtClean="0">
                <a:solidFill>
                  <a:prstClr val="black"/>
                </a:solidFill>
              </a:rPr>
              <a:t>, Deutsche Bundesbank, München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495980"/>
              </p:ext>
            </p:extLst>
          </p:nvPr>
        </p:nvGraphicFramePr>
        <p:xfrm>
          <a:off x="384177" y="1203326"/>
          <a:ext cx="8215313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9" name="Zeichnung" r:id="rId4" imgW="2260800" imgH="1198800" progId="FLW3Drawing">
                  <p:embed/>
                </p:oleObj>
              </mc:Choice>
              <mc:Fallback>
                <p:oleObj name="Zeichnung" r:id="rId4" imgW="2260800" imgH="11988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7" y="1203326"/>
                        <a:ext cx="8215313" cy="437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19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>
              <a:lnSpc>
                <a:spcPts val="2038"/>
              </a:lnSpc>
            </a:pPr>
            <a:r>
              <a:rPr lang="de-DE" dirty="0"/>
              <a:t>Fortschritte im Anpassungsprozess: Wirtschaftswachstum </a:t>
            </a:r>
            <a:r>
              <a:rPr lang="de-DE" dirty="0" smtClean="0"/>
              <a:t> </a:t>
            </a:r>
            <a:endParaRPr lang="de-DE" sz="1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21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84188" y="1265767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						                 </a:t>
            </a:r>
            <a:r>
              <a:rPr lang="de-DE" sz="1200" dirty="0" smtClean="0">
                <a:solidFill>
                  <a:schemeClr val="tx1"/>
                </a:solidFill>
              </a:rPr>
              <a:t>           (2008Q1 = 100</a:t>
            </a:r>
            <a:r>
              <a:rPr lang="de-DE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000" dirty="0">
                <a:solidFill>
                  <a:schemeClr val="tx1"/>
                </a:solidFill>
              </a:rPr>
              <a:t>Quelle: </a:t>
            </a:r>
            <a:r>
              <a:rPr lang="de-DE" sz="1000" dirty="0" err="1" smtClean="0">
                <a:solidFill>
                  <a:schemeClr val="tx1"/>
                </a:solidFill>
              </a:rPr>
              <a:t>Eurostat</a:t>
            </a:r>
            <a:endParaRPr lang="de-DE" sz="1000" dirty="0">
              <a:solidFill>
                <a:schemeClr val="tx1"/>
              </a:solidFill>
            </a:endParaRPr>
          </a:p>
        </p:txBody>
      </p:sp>
      <p:graphicFrame>
        <p:nvGraphicFramePr>
          <p:cNvPr id="460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42630"/>
              </p:ext>
            </p:extLst>
          </p:nvPr>
        </p:nvGraphicFramePr>
        <p:xfrm>
          <a:off x="288925" y="1174270"/>
          <a:ext cx="838200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36" name="Zeichnung" r:id="rId4" imgW="2376000" imgH="1234800" progId="FLW3Drawing">
                  <p:embed/>
                </p:oleObj>
              </mc:Choice>
              <mc:Fallback>
                <p:oleObj name="Zeichnung" r:id="rId4" imgW="2376000" imgH="12348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174270"/>
                        <a:ext cx="8382000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588679"/>
              </p:ext>
            </p:extLst>
          </p:nvPr>
        </p:nvGraphicFramePr>
        <p:xfrm>
          <a:off x="289982" y="1178918"/>
          <a:ext cx="8382000" cy="420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37" name="Zeichnung" r:id="rId6" imgW="2376000" imgH="1184400" progId="FLW3Drawing">
                  <p:embed/>
                </p:oleObj>
              </mc:Choice>
              <mc:Fallback>
                <p:oleObj name="Zeichnung" r:id="rId6" imgW="2376000" imgH="11844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82" y="1178918"/>
                        <a:ext cx="8382000" cy="4204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940198"/>
              </p:ext>
            </p:extLst>
          </p:nvPr>
        </p:nvGraphicFramePr>
        <p:xfrm>
          <a:off x="283520" y="1177925"/>
          <a:ext cx="8382000" cy="420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38" name="Zeichnung" r:id="rId8" imgW="2376000" imgH="1184400" progId="FLW3Drawing">
                  <p:embed/>
                </p:oleObj>
              </mc:Choice>
              <mc:Fallback>
                <p:oleObj name="Zeichnung" r:id="rId8" imgW="2376000" imgH="11844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0" y="1177925"/>
                        <a:ext cx="8382000" cy="420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umsplatzhalter 3"/>
          <p:cNvSpPr>
            <a:spLocks noGrp="1"/>
          </p:cNvSpPr>
          <p:nvPr>
            <p:ph type="dt" sz="quarter" idx="16"/>
          </p:nvPr>
        </p:nvSpPr>
        <p:spPr>
          <a:xfrm>
            <a:off x="466467" y="6253200"/>
            <a:ext cx="2114649" cy="1620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2. Oktober 2015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466467" y="6069600"/>
            <a:ext cx="8119630" cy="1620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Joachim </a:t>
            </a:r>
            <a:r>
              <a:rPr lang="de-DE" dirty="0" err="1" smtClean="0">
                <a:solidFill>
                  <a:prstClr val="black"/>
                </a:solidFill>
              </a:rPr>
              <a:t>Prasch</a:t>
            </a:r>
            <a:r>
              <a:rPr lang="de-DE" dirty="0" smtClean="0">
                <a:solidFill>
                  <a:prstClr val="black"/>
                </a:solidFill>
              </a:rPr>
              <a:t>, Deutsche Bundesbank, München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 marL="361950" indent="-361950" eaLnBrk="1" hangingPunct="1">
              <a:lnSpc>
                <a:spcPts val="2038"/>
              </a:lnSpc>
            </a:pPr>
            <a:r>
              <a:rPr lang="de-DE" smtClean="0"/>
              <a:t>Schwächen im Rahmenwerk der EWU</a:t>
            </a:r>
            <a:br>
              <a:rPr lang="de-DE" smtClean="0"/>
            </a:br>
            <a:endParaRPr lang="de-DE" sz="140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					           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149225" y="1544638"/>
            <a:ext cx="837565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-268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Clr>
                <a:schemeClr val="tx1"/>
              </a:buClr>
              <a:buFont typeface="Arial Unicode MS" pitchFamily="34" charset="-128"/>
              <a:buNone/>
            </a:pPr>
            <a:r>
              <a:rPr lang="de-DE" sz="2400" b="1"/>
              <a:t>	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9102" y="1443038"/>
            <a:ext cx="8086725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ts val="600"/>
              </a:spcBef>
              <a:buSzPct val="160000"/>
              <a:buFont typeface="Wingdings" pitchFamily="2" charset="2"/>
              <a:buChar char="§"/>
              <a:defRPr/>
            </a:pPr>
            <a:r>
              <a:rPr lang="de-DE" dirty="0"/>
              <a:t>Geldpolitik in EWU </a:t>
            </a:r>
            <a:r>
              <a:rPr lang="de-DE" dirty="0" err="1"/>
              <a:t>vergemeinschaftet</a:t>
            </a:r>
            <a:r>
              <a:rPr lang="de-DE" dirty="0"/>
              <a:t> </a:t>
            </a:r>
          </a:p>
          <a:p>
            <a:pPr marL="361950" indent="-361950">
              <a:spcBef>
                <a:spcPts val="600"/>
              </a:spcBef>
              <a:buSzPct val="160000"/>
              <a:buFont typeface="Wingdings" pitchFamily="2" charset="2"/>
              <a:buChar char="§"/>
              <a:defRPr/>
            </a:pPr>
            <a:r>
              <a:rPr lang="de-DE" dirty="0"/>
              <a:t>Wirtschafts- und insbesondere Finanzpolitik aber nach wie vor auf nationaler Ebene</a:t>
            </a:r>
          </a:p>
          <a:p>
            <a:pPr>
              <a:spcBef>
                <a:spcPts val="600"/>
              </a:spcBef>
              <a:buSzPct val="160000"/>
              <a:defRPr/>
            </a:pPr>
            <a:r>
              <a:rPr lang="de-DE" dirty="0"/>
              <a:t>        „schiefe“ Anreizstrukturen; fördert Verschuldung einzelner     </a:t>
            </a:r>
          </a:p>
          <a:p>
            <a:pPr>
              <a:spcBef>
                <a:spcPts val="600"/>
              </a:spcBef>
              <a:buSzPct val="160000"/>
              <a:defRPr/>
            </a:pPr>
            <a:r>
              <a:rPr lang="de-DE" dirty="0"/>
              <a:t>        Mitgliedstaaten zu Lasten der Gemeinschaft</a:t>
            </a:r>
          </a:p>
          <a:p>
            <a:pPr>
              <a:spcBef>
                <a:spcPts val="600"/>
              </a:spcBef>
              <a:buSzPct val="160000"/>
              <a:defRPr/>
            </a:pPr>
            <a:endParaRPr lang="de-DE" dirty="0"/>
          </a:p>
          <a:p>
            <a:pPr marL="361950" indent="-361950">
              <a:spcBef>
                <a:spcPts val="600"/>
              </a:spcBef>
              <a:buSzPct val="160000"/>
              <a:buFont typeface="Wingdings" pitchFamily="2" charset="2"/>
              <a:buChar char="§"/>
              <a:defRPr/>
            </a:pPr>
            <a:r>
              <a:rPr lang="de-DE" dirty="0"/>
              <a:t>Problem sollte durch zwei Maßnahmen entschärft werden:</a:t>
            </a:r>
          </a:p>
          <a:p>
            <a:pPr>
              <a:spcBef>
                <a:spcPts val="600"/>
              </a:spcBef>
              <a:buSzPct val="160000"/>
              <a:defRPr/>
            </a:pPr>
            <a:r>
              <a:rPr lang="de-DE" dirty="0"/>
              <a:t>      - Stabilitäts- und Wachstumspakt: 2003 ausgehebelt</a:t>
            </a:r>
          </a:p>
          <a:p>
            <a:pPr>
              <a:spcBef>
                <a:spcPts val="600"/>
              </a:spcBef>
              <a:buSzPct val="160000"/>
              <a:defRPr/>
            </a:pPr>
            <a:r>
              <a:rPr lang="de-DE" dirty="0"/>
              <a:t>      - „</a:t>
            </a:r>
            <a:r>
              <a:rPr lang="de-DE" dirty="0" err="1"/>
              <a:t>No</a:t>
            </a:r>
            <a:r>
              <a:rPr lang="de-DE" dirty="0"/>
              <a:t>-</a:t>
            </a:r>
            <a:r>
              <a:rPr lang="de-DE" dirty="0" err="1"/>
              <a:t>Bail</a:t>
            </a:r>
            <a:r>
              <a:rPr lang="de-DE" dirty="0"/>
              <a:t>-Out“-Regel: in Krise verletzt</a:t>
            </a:r>
          </a:p>
          <a:p>
            <a:pPr>
              <a:spcBef>
                <a:spcPts val="600"/>
              </a:spcBef>
              <a:buSzPct val="160000"/>
              <a:defRPr/>
            </a:pPr>
            <a:endParaRPr lang="de-DE" dirty="0"/>
          </a:p>
          <a:p>
            <a:pPr>
              <a:spcBef>
                <a:spcPts val="600"/>
              </a:spcBef>
              <a:buSzPct val="160000"/>
              <a:defRPr/>
            </a:pPr>
            <a:r>
              <a:rPr lang="de-DE" b="1" dirty="0"/>
              <a:t>       </a:t>
            </a:r>
            <a:r>
              <a:rPr lang="de-DE" dirty="0"/>
              <a:t>Haftung und Kontrolle zunehmend nicht mehr im Einklang!</a:t>
            </a:r>
          </a:p>
        </p:txBody>
      </p:sp>
      <p:sp>
        <p:nvSpPr>
          <p:cNvPr id="3" name="Gewitterblitz 2"/>
          <p:cNvSpPr/>
          <p:nvPr/>
        </p:nvSpPr>
        <p:spPr>
          <a:xfrm rot="2019539">
            <a:off x="504825" y="4849814"/>
            <a:ext cx="298450" cy="428625"/>
          </a:xfrm>
          <a:prstGeom prst="lightningBol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546100" y="2543175"/>
            <a:ext cx="368300" cy="1206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5560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242300" cy="652463"/>
          </a:xfrm>
        </p:spPr>
        <p:txBody>
          <a:bodyPr/>
          <a:lstStyle/>
          <a:p>
            <a:pPr eaLnBrk="1" hangingPunct="1">
              <a:lnSpc>
                <a:spcPts val="2038"/>
              </a:lnSpc>
            </a:pPr>
            <a:r>
              <a:rPr lang="de-DE" dirty="0" smtClean="0"/>
              <a:t>Nachhaltigkeit der EWU nur mittels zweier Optionen zu erreichen</a:t>
            </a:r>
            <a:endParaRPr lang="de-DE" sz="14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92125" y="1239839"/>
            <a:ext cx="8027988" cy="4379912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				           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grpSp>
        <p:nvGrpSpPr>
          <p:cNvPr id="35846" name="Gruppieren 26"/>
          <p:cNvGrpSpPr>
            <a:grpSpLocks/>
          </p:cNvGrpSpPr>
          <p:nvPr/>
        </p:nvGrpSpPr>
        <p:grpSpPr bwMode="auto">
          <a:xfrm>
            <a:off x="639765" y="1466850"/>
            <a:ext cx="7769225" cy="4032251"/>
            <a:chOff x="649380" y="1484313"/>
            <a:chExt cx="7768478" cy="4032919"/>
          </a:xfrm>
        </p:grpSpPr>
        <p:grpSp>
          <p:nvGrpSpPr>
            <p:cNvPr id="35850" name="Gruppieren 15"/>
            <p:cNvGrpSpPr>
              <a:grpSpLocks/>
            </p:cNvGrpSpPr>
            <p:nvPr/>
          </p:nvGrpSpPr>
          <p:grpSpPr bwMode="auto">
            <a:xfrm>
              <a:off x="3241018" y="1484313"/>
              <a:ext cx="2867401" cy="1389062"/>
              <a:chOff x="3241018" y="1484313"/>
              <a:chExt cx="2867401" cy="1389062"/>
            </a:xfrm>
          </p:grpSpPr>
          <p:sp>
            <p:nvSpPr>
              <p:cNvPr id="35857" name="Rectangle 5"/>
              <p:cNvSpPr>
                <a:spLocks noChangeArrowheads="1"/>
              </p:cNvSpPr>
              <p:nvPr/>
            </p:nvSpPr>
            <p:spPr bwMode="auto">
              <a:xfrm>
                <a:off x="3241018" y="1484313"/>
                <a:ext cx="2808287" cy="1389062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DE"/>
              </a:p>
              <a:p>
                <a:endParaRPr lang="de-DE"/>
              </a:p>
            </p:txBody>
          </p:sp>
          <p:sp>
            <p:nvSpPr>
              <p:cNvPr id="35858" name="Text Box 10"/>
              <p:cNvSpPr txBox="1">
                <a:spLocks noChangeArrowheads="1"/>
              </p:cNvSpPr>
              <p:nvPr/>
            </p:nvSpPr>
            <p:spPr bwMode="auto">
              <a:xfrm>
                <a:off x="3387680" y="1522413"/>
                <a:ext cx="2720739" cy="1292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de-DE" sz="2600"/>
                  <a:t>Alternative Wege</a:t>
                </a:r>
              </a:p>
              <a:p>
                <a:pPr algn="ctr" eaLnBrk="1" hangingPunct="1"/>
                <a:r>
                  <a:rPr lang="de-DE" sz="2600"/>
                  <a:t>für das </a:t>
                </a:r>
              </a:p>
              <a:p>
                <a:pPr algn="ctr" eaLnBrk="1" hangingPunct="1"/>
                <a:r>
                  <a:rPr lang="de-DE" sz="2600"/>
                  <a:t>Eurosystem</a:t>
                </a:r>
              </a:p>
            </p:txBody>
          </p:sp>
        </p:grpSp>
        <p:sp>
          <p:nvSpPr>
            <p:cNvPr id="35851" name="Rectangle 4"/>
            <p:cNvSpPr>
              <a:spLocks noChangeArrowheads="1"/>
            </p:cNvSpPr>
            <p:nvPr/>
          </p:nvSpPr>
          <p:spPr bwMode="auto">
            <a:xfrm>
              <a:off x="4563035" y="4005064"/>
              <a:ext cx="3854823" cy="1512168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CCFF99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35852" name="Text Box 11"/>
            <p:cNvSpPr txBox="1">
              <a:spLocks noChangeArrowheads="1"/>
            </p:cNvSpPr>
            <p:nvPr/>
          </p:nvSpPr>
          <p:spPr bwMode="auto">
            <a:xfrm>
              <a:off x="4525556" y="4005065"/>
              <a:ext cx="3888432" cy="150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2000" b="1"/>
                <a:t>„Maastricht 2.0“</a:t>
              </a:r>
            </a:p>
            <a:p>
              <a:pPr algn="ctr" eaLnBrk="1" hangingPunct="1"/>
              <a:endParaRPr lang="de-DE" b="1"/>
            </a:p>
            <a:p>
              <a:pPr algn="ctr" eaLnBrk="1" hangingPunct="1"/>
              <a:r>
                <a:rPr lang="de-DE" b="1"/>
                <a:t>Rückkehr zum geltenden</a:t>
              </a:r>
            </a:p>
            <a:p>
              <a:pPr algn="ctr" eaLnBrk="1" hangingPunct="1"/>
              <a:r>
                <a:rPr lang="de-DE" b="1"/>
                <a:t>Ordnungsrahmen mit Härtung der </a:t>
              </a:r>
            </a:p>
            <a:p>
              <a:pPr algn="ctr" eaLnBrk="1" hangingPunct="1"/>
              <a:r>
                <a:rPr lang="de-DE" b="1"/>
                <a:t>entscheidenden Schwachstellen</a:t>
              </a:r>
            </a:p>
          </p:txBody>
        </p:sp>
        <p:sp>
          <p:nvSpPr>
            <p:cNvPr id="35853" name="Line 14"/>
            <p:cNvSpPr>
              <a:spLocks noChangeShapeType="1"/>
            </p:cNvSpPr>
            <p:nvPr/>
          </p:nvSpPr>
          <p:spPr bwMode="auto">
            <a:xfrm flipH="1">
              <a:off x="2524547" y="2871789"/>
              <a:ext cx="1925216" cy="989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4" name="Line 15"/>
            <p:cNvSpPr>
              <a:spLocks noChangeShapeType="1"/>
            </p:cNvSpPr>
            <p:nvPr/>
          </p:nvSpPr>
          <p:spPr bwMode="auto">
            <a:xfrm>
              <a:off x="5062539" y="2871789"/>
              <a:ext cx="1441473" cy="989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5" name="Rectangle 4"/>
            <p:cNvSpPr>
              <a:spLocks noChangeArrowheads="1"/>
            </p:cNvSpPr>
            <p:nvPr/>
          </p:nvSpPr>
          <p:spPr bwMode="auto">
            <a:xfrm>
              <a:off x="649380" y="4005064"/>
              <a:ext cx="3788149" cy="1512168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CCFF99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35856" name="Text Box 11"/>
            <p:cNvSpPr txBox="1">
              <a:spLocks noChangeArrowheads="1"/>
            </p:cNvSpPr>
            <p:nvPr/>
          </p:nvSpPr>
          <p:spPr bwMode="auto">
            <a:xfrm>
              <a:off x="697006" y="4005064"/>
              <a:ext cx="3740524" cy="150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2000" b="1"/>
                <a:t>„Fiskalunion“</a:t>
              </a:r>
            </a:p>
            <a:p>
              <a:pPr algn="ctr" eaLnBrk="1" hangingPunct="1"/>
              <a:r>
                <a:rPr lang="de-DE" b="1"/>
                <a:t> </a:t>
              </a:r>
            </a:p>
            <a:p>
              <a:pPr algn="ctr" eaLnBrk="1" hangingPunct="1"/>
              <a:r>
                <a:rPr lang="de-DE" b="1"/>
                <a:t>Übertragung fiskalpolitischer Kompetenzen auf die europäische Ebene</a:t>
              </a:r>
            </a:p>
          </p:txBody>
        </p:sp>
      </p:grpSp>
      <p:sp>
        <p:nvSpPr>
          <p:cNvPr id="28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23</a:t>
            </a:r>
            <a:endParaRPr lang="de-DE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0124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24</a:t>
            </a:r>
            <a:endParaRPr lang="de-DE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65523" y="2681487"/>
            <a:ext cx="6769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800" b="1" dirty="0"/>
              <a:t>Vielen </a:t>
            </a:r>
            <a:r>
              <a:rPr lang="de-DE" sz="4800" b="1" dirty="0" smtClean="0"/>
              <a:t>Dank!</a:t>
            </a:r>
            <a:endParaRPr lang="de-DE" sz="4800" b="1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466727" y="6069014"/>
            <a:ext cx="8120063" cy="1619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quarter" idx="16"/>
          </p:nvPr>
        </p:nvSpPr>
        <p:spPr bwMode="auto">
          <a:xfrm>
            <a:off x="466725" y="6253164"/>
            <a:ext cx="2114550" cy="16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449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 eaLnBrk="1" hangingPunct="1">
              <a:lnSpc>
                <a:spcPts val="2038"/>
              </a:lnSpc>
            </a:pPr>
            <a:r>
              <a:rPr lang="de-DE" dirty="0" smtClean="0"/>
              <a:t>Zinsdifferenzen am EWU-Kapitalmarkt</a:t>
            </a:r>
            <a:br>
              <a:rPr lang="de-DE" dirty="0" smtClean="0"/>
            </a:br>
            <a:r>
              <a:rPr lang="de-DE" sz="1400" dirty="0" err="1" smtClean="0">
                <a:solidFill>
                  <a:schemeClr val="tx1"/>
                </a:solidFill>
              </a:rPr>
              <a:t>Spreads</a:t>
            </a:r>
            <a:r>
              <a:rPr lang="de-DE" sz="1400" dirty="0" smtClean="0">
                <a:solidFill>
                  <a:schemeClr val="tx1"/>
                </a:solidFill>
              </a:rPr>
              <a:t> ausgewählter EWU-Staaten gegenüber 10-jähriger Bundesanleihe in Basispunkten</a:t>
            </a:r>
            <a:endParaRPr lang="de-DE" sz="14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						                                    Tageswerte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000" dirty="0">
                <a:solidFill>
                  <a:schemeClr val="tx1"/>
                </a:solidFill>
              </a:rPr>
              <a:t>Quelle: Deutsche Bundesbank</a:t>
            </a:r>
          </a:p>
        </p:txBody>
      </p:sp>
      <p:sp>
        <p:nvSpPr>
          <p:cNvPr id="2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r>
              <a:rPr lang="de-DE" dirty="0"/>
              <a:t>2</a:t>
            </a:r>
          </a:p>
        </p:txBody>
      </p:sp>
      <p:sp>
        <p:nvSpPr>
          <p:cNvPr id="28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Joachim </a:t>
            </a:r>
            <a:r>
              <a:rPr lang="de-DE" dirty="0" err="1" smtClean="0">
                <a:solidFill>
                  <a:srgbClr val="000000"/>
                </a:solidFill>
              </a:rPr>
              <a:t>Prasch</a:t>
            </a:r>
            <a:r>
              <a:rPr lang="de-DE" dirty="0" smtClean="0">
                <a:solidFill>
                  <a:srgbClr val="000000"/>
                </a:solidFill>
              </a:rPr>
              <a:t>, Deutsche Bundesbank, München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590984" y="5328948"/>
            <a:ext cx="743707" cy="3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382" tIns="49191" rIns="98382" bIns="49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900" b="1" dirty="0" smtClean="0"/>
              <a:t>2014</a:t>
            </a:r>
            <a:endParaRPr lang="de-DE" sz="1900" b="1" dirty="0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4768484" y="5331301"/>
            <a:ext cx="743707" cy="3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382" tIns="49191" rIns="98382" bIns="49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900" b="1" dirty="0"/>
              <a:t>2012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688871" y="5332196"/>
            <a:ext cx="743707" cy="3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382" tIns="49191" rIns="98382" bIns="49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900" b="1" dirty="0"/>
              <a:t>2013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7475154" y="5328948"/>
            <a:ext cx="743707" cy="3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382" tIns="49191" rIns="98382" bIns="491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900" b="1" dirty="0" smtClean="0"/>
              <a:t>2015</a:t>
            </a:r>
            <a:endParaRPr lang="de-DE" sz="1900" b="1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6"/>
          </p:nvPr>
        </p:nvSpPr>
        <p:spPr>
          <a:xfrm>
            <a:off x="466469" y="6253200"/>
            <a:ext cx="2114649" cy="162000"/>
          </a:xfrm>
        </p:spPr>
        <p:txBody>
          <a:bodyPr/>
          <a:lstStyle/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  <p:grpSp>
        <p:nvGrpSpPr>
          <p:cNvPr id="27" name="Gruppieren 12"/>
          <p:cNvGrpSpPr>
            <a:grpSpLocks/>
          </p:cNvGrpSpPr>
          <p:nvPr/>
        </p:nvGrpSpPr>
        <p:grpSpPr bwMode="auto">
          <a:xfrm>
            <a:off x="307975" y="1201738"/>
            <a:ext cx="8304213" cy="4456107"/>
            <a:chOff x="881806" y="1278203"/>
            <a:chExt cx="9295115" cy="5576105"/>
          </a:xfrm>
        </p:grpSpPr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788110" y="6442900"/>
              <a:ext cx="739623" cy="39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382" tIns="49191" rIns="98382" bIns="4919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sz="1900" b="1" dirty="0"/>
                <a:t>2008</a:t>
              </a: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2777021" y="6452922"/>
              <a:ext cx="745461" cy="40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382" tIns="49191" rIns="98382" bIns="4919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sz="1900" b="1" dirty="0"/>
                <a:t>2009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3824541" y="6438267"/>
              <a:ext cx="739623" cy="39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382" tIns="49191" rIns="98382" bIns="4919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sz="1900" b="1" dirty="0"/>
                <a:t>2010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4863745" y="6429084"/>
              <a:ext cx="731842" cy="40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382" tIns="49191" rIns="98382" bIns="4919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sz="1900" b="1" dirty="0"/>
                <a:t>2011</a:t>
              </a:r>
            </a:p>
          </p:txBody>
        </p:sp>
        <p:graphicFrame>
          <p:nvGraphicFramePr>
            <p:cNvPr id="3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4180237"/>
                </p:ext>
              </p:extLst>
            </p:nvPr>
          </p:nvGraphicFramePr>
          <p:xfrm>
            <a:off x="881806" y="1278203"/>
            <a:ext cx="9295115" cy="5423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326" name="Zeichnung" r:id="rId4" imgW="2458800" imgH="1382400" progId="FLW3Drawing">
                    <p:embed/>
                  </p:oleObj>
                </mc:Choice>
                <mc:Fallback>
                  <p:oleObj name="Zeichnung" r:id="rId4" imgW="2458800" imgH="1382400" progId="FLW3Drawing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1806" y="1278203"/>
                          <a:ext cx="9295115" cy="5423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233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88950" y="257177"/>
            <a:ext cx="8110538" cy="652463"/>
          </a:xfrm>
        </p:spPr>
        <p:txBody>
          <a:bodyPr/>
          <a:lstStyle/>
          <a:p>
            <a:pPr eaLnBrk="1" hangingPunct="1">
              <a:lnSpc>
                <a:spcPts val="2038"/>
              </a:lnSpc>
            </a:pPr>
            <a:r>
              <a:rPr lang="de-DE" smtClean="0"/>
              <a:t>Eine Aussage im Sommer 2012 und ihre Auswirkungen</a:t>
            </a:r>
            <a:endParaRPr lang="de-DE" sz="1400" smtClean="0"/>
          </a:p>
        </p:txBody>
      </p:sp>
      <p:sp>
        <p:nvSpPr>
          <p:cNvPr id="25603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</a:t>
            </a:r>
            <a:r>
              <a:rPr lang="de-DE" dirty="0"/>
              <a:t>3</a:t>
            </a:r>
            <a:endParaRPr lang="de-DE" dirty="0" smtClean="0"/>
          </a:p>
        </p:txBody>
      </p:sp>
      <p:sp>
        <p:nvSpPr>
          <p:cNvPr id="25604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7" name="Rechteck 6"/>
          <p:cNvSpPr/>
          <p:nvPr/>
        </p:nvSpPr>
        <p:spPr>
          <a:xfrm>
            <a:off x="484188" y="1257300"/>
            <a:ext cx="8026400" cy="4378325"/>
          </a:xfrm>
          <a:prstGeom prst="rect">
            <a:avLst/>
          </a:prstGeom>
          <a:solidFill>
            <a:srgbClr val="DADADC"/>
          </a:solidFill>
          <a:ln>
            <a:solidFill>
              <a:srgbClr val="DA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2127" y="8620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						           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495302" y="5700714"/>
            <a:ext cx="801052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449265" y="2487614"/>
            <a:ext cx="8104187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7563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SzPct val="160000"/>
              <a:buFont typeface="Wingdings" pitchFamily="2" charset="2"/>
              <a:buChar char="§"/>
            </a:pPr>
            <a:endParaRPr lang="de-DE" b="1" i="1"/>
          </a:p>
          <a:p>
            <a:pPr lvl="1" algn="ctr" eaLnBrk="1" hangingPunct="1">
              <a:spcBef>
                <a:spcPts val="600"/>
              </a:spcBef>
              <a:buSzPct val="160000"/>
            </a:pPr>
            <a:r>
              <a:rPr lang="de-DE" b="1" i="1"/>
              <a:t>„Die EZB wird alles Notwendige tun, um den Euro zu erhalten. </a:t>
            </a:r>
          </a:p>
          <a:p>
            <a:pPr lvl="1" algn="ctr" eaLnBrk="1" hangingPunct="1">
              <a:spcBef>
                <a:spcPts val="600"/>
              </a:spcBef>
              <a:buSzPct val="160000"/>
            </a:pPr>
            <a:r>
              <a:rPr lang="de-DE" b="1" i="1"/>
              <a:t>Und glauben Sie mir, es wird ausreichen.“</a:t>
            </a:r>
          </a:p>
          <a:p>
            <a:pPr lvl="1" algn="ctr" eaLnBrk="1" hangingPunct="1">
              <a:spcBef>
                <a:spcPts val="600"/>
              </a:spcBef>
              <a:buSzPct val="160000"/>
            </a:pPr>
            <a:endParaRPr lang="de-DE" b="1" i="1"/>
          </a:p>
          <a:p>
            <a:pPr lvl="1" algn="ctr" eaLnBrk="1" hangingPunct="1">
              <a:spcBef>
                <a:spcPts val="600"/>
              </a:spcBef>
              <a:buSzPct val="160000"/>
            </a:pPr>
            <a:r>
              <a:rPr lang="de-DE" b="1" i="1"/>
              <a:t>(EZB-Präsident Mario Draghi am 26. Juli 2012)</a:t>
            </a:r>
          </a:p>
          <a:p>
            <a:pPr eaLnBrk="1" hangingPunct="1">
              <a:spcBef>
                <a:spcPts val="600"/>
              </a:spcBef>
              <a:buSzPct val="160000"/>
            </a:pPr>
            <a:endParaRPr lang="de-DE" b="1" i="1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6"/>
          </p:nvPr>
        </p:nvSpPr>
        <p:spPr>
          <a:xfrm>
            <a:off x="466469" y="6253200"/>
            <a:ext cx="2114649" cy="162000"/>
          </a:xfrm>
        </p:spPr>
        <p:txBody>
          <a:bodyPr/>
          <a:lstStyle/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1999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r>
              <a:rPr lang="de-DE" dirty="0"/>
              <a:t>4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5023" y="2734394"/>
            <a:ext cx="8486030" cy="1191655"/>
          </a:xfrm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/>
          <a:p>
            <a:pPr marL="0" marR="0" lvl="0" indent="0" algn="ctr" defTabSz="914242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Rolle der Geldpolitik in der </a:t>
            </a:r>
            <a:r>
              <a:rPr kumimoji="0" lang="de-DE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Krise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466467" y="6069600"/>
            <a:ext cx="8119630" cy="162000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Joachim </a:t>
            </a:r>
            <a:r>
              <a:rPr lang="de-DE" dirty="0" err="1" smtClean="0">
                <a:solidFill>
                  <a:prstClr val="black"/>
                </a:solidFill>
              </a:rPr>
              <a:t>Prasch</a:t>
            </a:r>
            <a:r>
              <a:rPr lang="de-DE" dirty="0" smtClean="0">
                <a:solidFill>
                  <a:prstClr val="black"/>
                </a:solidFill>
              </a:rPr>
              <a:t>, Deutsche Bundesbank, München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466469" y="6253200"/>
            <a:ext cx="2114649" cy="162000"/>
          </a:xfrm>
        </p:spPr>
        <p:txBody>
          <a:bodyPr/>
          <a:lstStyle/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4359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</a:t>
            </a:r>
            <a:r>
              <a:rPr lang="de-DE" dirty="0"/>
              <a:t>5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09446" y="2285783"/>
            <a:ext cx="892744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dirty="0"/>
          </a:p>
          <a:p>
            <a:pPr algn="ctr"/>
            <a:endParaRPr lang="de-DE" sz="3200" dirty="0" smtClean="0"/>
          </a:p>
          <a:p>
            <a:pPr algn="ctr"/>
            <a:endParaRPr lang="de-DE" sz="3200" dirty="0"/>
          </a:p>
          <a:p>
            <a:r>
              <a:rPr lang="de-DE" sz="800" dirty="0" smtClean="0"/>
              <a:t>                                                                                      Quelle: Bank </a:t>
            </a:r>
            <a:r>
              <a:rPr lang="de-DE" sz="800" dirty="0" err="1" smtClean="0"/>
              <a:t>of</a:t>
            </a:r>
            <a:r>
              <a:rPr lang="de-DE" sz="800" dirty="0" smtClean="0"/>
              <a:t> England</a:t>
            </a:r>
          </a:p>
          <a:p>
            <a:pPr algn="ctr"/>
            <a:r>
              <a:rPr lang="de-DE" sz="3200" dirty="0" smtClean="0"/>
              <a:t>„</a:t>
            </a:r>
            <a:r>
              <a:rPr lang="de-DE" sz="3200" dirty="0" err="1" smtClean="0"/>
              <a:t>My</a:t>
            </a:r>
            <a:r>
              <a:rPr lang="de-DE" sz="3200" dirty="0" smtClean="0"/>
              <a:t> </a:t>
            </a:r>
            <a:r>
              <a:rPr lang="de-DE" sz="3200" dirty="0" err="1" smtClean="0"/>
              <a:t>ambition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monetary</a:t>
            </a:r>
            <a:r>
              <a:rPr lang="de-DE" sz="3200" dirty="0" smtClean="0"/>
              <a:t> </a:t>
            </a:r>
            <a:r>
              <a:rPr lang="de-DE" sz="3200" dirty="0" err="1" smtClean="0"/>
              <a:t>policy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be</a:t>
            </a:r>
            <a:r>
              <a:rPr lang="de-DE" sz="3200" dirty="0" smtClean="0"/>
              <a:t> </a:t>
            </a:r>
            <a:r>
              <a:rPr lang="de-DE" sz="3200" dirty="0" err="1" smtClean="0"/>
              <a:t>boring</a:t>
            </a:r>
            <a:r>
              <a:rPr lang="de-DE" sz="3200" dirty="0" smtClean="0"/>
              <a:t>“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Mervyn King, ehemaliger </a:t>
            </a:r>
            <a:r>
              <a:rPr lang="de-DE" dirty="0" err="1" smtClean="0"/>
              <a:t>Governor</a:t>
            </a:r>
            <a:r>
              <a:rPr lang="de-DE" dirty="0" smtClean="0"/>
              <a:t> der Bank </a:t>
            </a:r>
            <a:r>
              <a:rPr lang="de-DE" dirty="0" err="1" smtClean="0"/>
              <a:t>of</a:t>
            </a:r>
            <a:r>
              <a:rPr lang="de-DE" dirty="0" smtClean="0"/>
              <a:t> England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466467" y="6069600"/>
            <a:ext cx="8119630" cy="162000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Joachim </a:t>
            </a:r>
            <a:r>
              <a:rPr lang="de-DE" dirty="0" err="1" smtClean="0">
                <a:solidFill>
                  <a:prstClr val="black"/>
                </a:solidFill>
              </a:rPr>
              <a:t>Prasch</a:t>
            </a:r>
            <a:r>
              <a:rPr lang="de-DE" dirty="0" smtClean="0">
                <a:solidFill>
                  <a:prstClr val="black"/>
                </a:solidFill>
              </a:rPr>
              <a:t>, Deutsche Bundesbank, München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6"/>
          </p:nvPr>
        </p:nvSpPr>
        <p:spPr>
          <a:xfrm>
            <a:off x="466469" y="6253200"/>
            <a:ext cx="2114649" cy="162000"/>
          </a:xfrm>
        </p:spPr>
        <p:txBody>
          <a:bodyPr/>
          <a:lstStyle/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73" y="1214128"/>
            <a:ext cx="3647428" cy="23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6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0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de-DE" dirty="0" smtClean="0"/>
              <a:t>Geldpolitische Maßnahmen des Eurosystems seit 2007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 rot="2808361">
            <a:off x="6829767" y="1659700"/>
            <a:ext cx="309526" cy="520167"/>
          </a:xfrm>
          <a:prstGeom prst="rect">
            <a:avLst/>
          </a:prstGeom>
          <a:solidFill>
            <a:srgbClr val="00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9" rIns="80897" bIns="40449" rtlCol="0" anchor="ctr"/>
          <a:lstStyle/>
          <a:p>
            <a:pPr algn="ctr" defTabSz="910759"/>
            <a:endParaRPr lang="de-DE">
              <a:solidFill>
                <a:srgbClr val="0062A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2808361">
            <a:off x="6858951" y="3048521"/>
            <a:ext cx="309526" cy="5201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7" tIns="40449" rIns="80897" bIns="40449" rtlCol="0" anchor="ctr"/>
          <a:lstStyle/>
          <a:p>
            <a:pPr algn="ctr" defTabSz="910759"/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378669" y="1735707"/>
            <a:ext cx="1406378" cy="368152"/>
          </a:xfrm>
          <a:prstGeom prst="rect">
            <a:avLst/>
          </a:prstGeom>
          <a:noFill/>
        </p:spPr>
        <p:txBody>
          <a:bodyPr wrap="square" lIns="80897" tIns="40449" rIns="80897" bIns="40449" rtlCol="0">
            <a:spAutoFit/>
          </a:bodyPr>
          <a:lstStyle/>
          <a:p>
            <a:pPr defTabSz="910759"/>
            <a:r>
              <a:rPr lang="de-DE" b="1" dirty="0" smtClean="0">
                <a:solidFill>
                  <a:prstClr val="black"/>
                </a:solidFill>
              </a:rPr>
              <a:t>Zinspolitik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78683" y="2969432"/>
            <a:ext cx="1483441" cy="651346"/>
          </a:xfrm>
          <a:prstGeom prst="rect">
            <a:avLst/>
          </a:prstGeom>
          <a:noFill/>
        </p:spPr>
        <p:txBody>
          <a:bodyPr wrap="square" lIns="80897" tIns="40449" rIns="80897" bIns="40449" rtlCol="0">
            <a:spAutoFit/>
          </a:bodyPr>
          <a:lstStyle/>
          <a:p>
            <a:pPr defTabSz="910759"/>
            <a:r>
              <a:rPr lang="de-DE" b="1" dirty="0" smtClean="0">
                <a:solidFill>
                  <a:prstClr val="black"/>
                </a:solidFill>
              </a:rPr>
              <a:t>Liquiditäts-</a:t>
            </a:r>
          </a:p>
          <a:p>
            <a:pPr defTabSz="910759"/>
            <a:r>
              <a:rPr lang="de-DE" b="1" dirty="0" err="1" smtClean="0">
                <a:solidFill>
                  <a:prstClr val="black"/>
                </a:solidFill>
              </a:rPr>
              <a:t>politik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99539" y="1521709"/>
            <a:ext cx="3487245" cy="54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24" tIns="45712" rIns="91424" bIns="45712" rtlCol="0">
            <a:normAutofit/>
          </a:bodyPr>
          <a:lstStyle>
            <a:lvl1pPr marL="15966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32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98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6000" indent="-198000" algn="l" defTabSz="914242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4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5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6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588" lvl="1" indent="-160001">
              <a:lnSpc>
                <a:spcPct val="140000"/>
              </a:lnSpc>
              <a:spcBef>
                <a:spcPts val="0"/>
              </a:spcBef>
              <a:buClr>
                <a:srgbClr val="5A78BE"/>
              </a:buClr>
              <a:buFont typeface="Arial Unicode MS" pitchFamily="34" charset="-128"/>
              <a:buChar char="❙"/>
            </a:pPr>
            <a:r>
              <a:rPr lang="de-DE" sz="1600" b="1" dirty="0" smtClean="0">
                <a:solidFill>
                  <a:srgbClr val="0062A1"/>
                </a:solidFill>
              </a:rPr>
              <a:t>Deutliche Leitzinssenkungen </a:t>
            </a:r>
          </a:p>
          <a:p>
            <a:pPr marL="717929" lvl="2" indent="-179877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</a:pPr>
            <a:endParaRPr lang="de-DE" sz="1600" b="1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99566" y="1868297"/>
            <a:ext cx="2971651" cy="4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24" tIns="45712" rIns="91424" bIns="45712" rtlCol="0">
            <a:normAutofit/>
          </a:bodyPr>
          <a:lstStyle>
            <a:lvl1pPr marL="15966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32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98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6000" indent="-198000" algn="l" defTabSz="914242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4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5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6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588" lvl="1" indent="-160001">
              <a:lnSpc>
                <a:spcPct val="140000"/>
              </a:lnSpc>
              <a:spcBef>
                <a:spcPts val="0"/>
              </a:spcBef>
              <a:buClr>
                <a:srgbClr val="5A78BE"/>
              </a:buClr>
              <a:buFont typeface="Arial Unicode MS" pitchFamily="34" charset="-128"/>
              <a:buChar char="❙"/>
            </a:pPr>
            <a:r>
              <a:rPr lang="de-DE" sz="1600" b="1" dirty="0" smtClean="0">
                <a:solidFill>
                  <a:srgbClr val="0062A1"/>
                </a:solidFill>
              </a:rPr>
              <a:t>Negativer Einlagenzins</a:t>
            </a:r>
          </a:p>
          <a:p>
            <a:pPr marL="717929" lvl="2" indent="-179877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</a:pPr>
            <a:endParaRPr lang="de-DE" sz="1600" b="1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02787" y="3081437"/>
            <a:ext cx="6236923" cy="6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24" tIns="45712" rIns="91424" bIns="45712" rtlCol="0">
            <a:normAutofit/>
          </a:bodyPr>
          <a:lstStyle>
            <a:lvl1pPr marL="15966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32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98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6000" indent="-198000" algn="l" defTabSz="914242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4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5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6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588" lvl="1" indent="-160001">
              <a:lnSpc>
                <a:spcPct val="140000"/>
              </a:lnSpc>
              <a:spcBef>
                <a:spcPts val="0"/>
              </a:spcBef>
              <a:buClr>
                <a:srgbClr val="5A78BE"/>
              </a:buClr>
              <a:buFont typeface="Arial Unicode MS" pitchFamily="34" charset="-128"/>
              <a:buChar char="❙"/>
            </a:pPr>
            <a:r>
              <a:rPr lang="en-US" sz="1600" b="1" dirty="0" err="1" smtClean="0">
                <a:solidFill>
                  <a:srgbClr val="00B050"/>
                </a:solidFill>
              </a:rPr>
              <a:t>Bereitstellung</a:t>
            </a:r>
            <a:r>
              <a:rPr lang="en-US" sz="1600" b="1" dirty="0" smtClean="0">
                <a:solidFill>
                  <a:srgbClr val="00B050"/>
                </a:solidFill>
              </a:rPr>
              <a:t> von </a:t>
            </a:r>
            <a:r>
              <a:rPr lang="en-US" sz="1600" b="1" dirty="0" err="1" smtClean="0">
                <a:solidFill>
                  <a:srgbClr val="00B050"/>
                </a:solidFill>
              </a:rPr>
              <a:t>Liquidität</a:t>
            </a:r>
            <a:r>
              <a:rPr lang="en-US" sz="1600" b="1" dirty="0" smtClean="0">
                <a:solidFill>
                  <a:srgbClr val="00B050"/>
                </a:solidFill>
              </a:rPr>
              <a:t> (</a:t>
            </a:r>
            <a:r>
              <a:rPr lang="en-US" sz="1600" b="1" dirty="0" err="1" smtClean="0">
                <a:solidFill>
                  <a:srgbClr val="00B050"/>
                </a:solidFill>
              </a:rPr>
              <a:t>auch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längerfristig</a:t>
            </a:r>
            <a:r>
              <a:rPr lang="en-US" sz="1600" b="1" dirty="0" smtClean="0">
                <a:solidFill>
                  <a:srgbClr val="00B050"/>
                </a:solidFill>
              </a:rPr>
              <a:t>)</a:t>
            </a:r>
          </a:p>
          <a:p>
            <a:pPr marL="398588" lvl="2" indent="-160001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  <a:buFont typeface="Arial" pitchFamily="34" charset="0"/>
              <a:buNone/>
            </a:pPr>
            <a:endParaRPr lang="de-DE" sz="1600" b="1" dirty="0" smtClean="0">
              <a:solidFill>
                <a:srgbClr val="00B050"/>
              </a:solidFill>
            </a:endParaRPr>
          </a:p>
          <a:p>
            <a:pPr marL="717929" lvl="2" indent="-179877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</a:pPr>
            <a:endParaRPr lang="de-DE" sz="1600" b="1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98818" y="3413086"/>
            <a:ext cx="6484178" cy="55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24" tIns="45712" rIns="91424" bIns="45712" rtlCol="0">
            <a:normAutofit/>
          </a:bodyPr>
          <a:lstStyle>
            <a:lvl1pPr marL="15966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32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98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6000" indent="-198000" algn="l" defTabSz="914242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4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5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6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588" lvl="1" indent="-160001">
              <a:lnSpc>
                <a:spcPct val="140000"/>
              </a:lnSpc>
              <a:spcBef>
                <a:spcPts val="0"/>
              </a:spcBef>
              <a:buClr>
                <a:srgbClr val="5A78BE"/>
              </a:buClr>
              <a:buFont typeface="Arial Unicode MS" pitchFamily="34" charset="-128"/>
              <a:buChar char="❙"/>
            </a:pPr>
            <a:r>
              <a:rPr lang="de-DE" sz="1600" b="1" dirty="0" smtClean="0">
                <a:solidFill>
                  <a:srgbClr val="00B050"/>
                </a:solidFill>
              </a:rPr>
              <a:t>Vollzuteilungspolitik</a:t>
            </a:r>
            <a:endParaRPr lang="de-DE" sz="1600" b="1" i="1" dirty="0" smtClean="0">
              <a:solidFill>
                <a:srgbClr val="00B050"/>
              </a:solidFill>
            </a:endParaRPr>
          </a:p>
          <a:p>
            <a:pPr marL="398588" lvl="2" indent="-160001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  <a:buFont typeface="Arial" pitchFamily="34" charset="0"/>
              <a:buNone/>
            </a:pPr>
            <a:endParaRPr lang="de-DE" sz="1600" b="1" dirty="0" smtClean="0">
              <a:solidFill>
                <a:srgbClr val="00B050"/>
              </a:solidFill>
            </a:endParaRPr>
          </a:p>
          <a:p>
            <a:pPr marL="717929" lvl="2" indent="-179877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</a:pPr>
            <a:endParaRPr lang="de-DE" sz="1600" b="1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97906" y="3762343"/>
            <a:ext cx="5113396" cy="5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24" tIns="45712" rIns="91424" bIns="45712" rtlCol="0">
            <a:normAutofit/>
          </a:bodyPr>
          <a:lstStyle>
            <a:lvl1pPr marL="15966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32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98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6000" indent="-198000" algn="l" defTabSz="914242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4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5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6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588" lvl="1" indent="-160001">
              <a:lnSpc>
                <a:spcPct val="140000"/>
              </a:lnSpc>
              <a:spcBef>
                <a:spcPts val="0"/>
              </a:spcBef>
              <a:buClr>
                <a:srgbClr val="5A78BE"/>
              </a:buClr>
              <a:buFont typeface="Arial Unicode MS" pitchFamily="34" charset="-128"/>
              <a:buChar char="❙"/>
            </a:pPr>
            <a:r>
              <a:rPr lang="de-DE" sz="1600" b="1" dirty="0" smtClean="0">
                <a:solidFill>
                  <a:srgbClr val="00B050"/>
                </a:solidFill>
              </a:rPr>
              <a:t>Ausweitung des </a:t>
            </a:r>
            <a:r>
              <a:rPr lang="de-DE" sz="1600" b="1" dirty="0" err="1" smtClean="0">
                <a:solidFill>
                  <a:srgbClr val="00B050"/>
                </a:solidFill>
              </a:rPr>
              <a:t>Sicherheitenrahmens</a:t>
            </a:r>
            <a:endParaRPr lang="de-DE" sz="1600" b="1" dirty="0" smtClean="0">
              <a:solidFill>
                <a:srgbClr val="00B050"/>
              </a:solidFill>
            </a:endParaRPr>
          </a:p>
          <a:p>
            <a:pPr marL="717929" lvl="2" indent="-179877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</a:pPr>
            <a:endParaRPr lang="de-DE" sz="1600" b="1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97906" y="4100579"/>
            <a:ext cx="8800175" cy="81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24" tIns="45712" rIns="91424" bIns="45712" rtlCol="0">
            <a:normAutofit/>
          </a:bodyPr>
          <a:lstStyle>
            <a:lvl1pPr marL="15966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32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98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6000" indent="-198000" algn="l" defTabSz="914242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4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5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6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588" lvl="1" indent="-160001">
              <a:lnSpc>
                <a:spcPct val="140000"/>
              </a:lnSpc>
              <a:spcBef>
                <a:spcPts val="0"/>
              </a:spcBef>
              <a:buClr>
                <a:srgbClr val="5A78BE"/>
              </a:buClr>
              <a:buFont typeface="Arial Unicode MS" pitchFamily="34" charset="-128"/>
              <a:buChar char="❙"/>
            </a:pPr>
            <a:r>
              <a:rPr lang="de-DE" sz="1600" b="1" dirty="0" smtClean="0">
                <a:solidFill>
                  <a:srgbClr val="00B050"/>
                </a:solidFill>
              </a:rPr>
              <a:t>Ankauf von Wertpapieren (Staatsanleihen, gedeckte Schuldverschreibungen und Kreditverbriefungen)</a:t>
            </a:r>
          </a:p>
          <a:p>
            <a:pPr marL="398588" lvl="2" indent="-160001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  <a:buFont typeface="Arial" pitchFamily="34" charset="0"/>
              <a:buNone/>
            </a:pPr>
            <a:endParaRPr lang="de-DE" sz="1600" b="1" dirty="0" smtClean="0">
              <a:solidFill>
                <a:srgbClr val="00B050"/>
              </a:solidFill>
            </a:endParaRPr>
          </a:p>
          <a:p>
            <a:pPr marL="717929" lvl="2" indent="-179877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</a:pPr>
            <a:endParaRPr lang="de-DE" sz="1600" b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97901" y="4952249"/>
            <a:ext cx="8800175" cy="81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24" tIns="45712" rIns="91424" bIns="45712" rtlCol="0">
            <a:normAutofit/>
          </a:bodyPr>
          <a:lstStyle>
            <a:lvl1pPr marL="15966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−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32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980" indent="-159660" algn="l" defTabSz="914242" rtl="0" eaLnBrk="1" latinLnBrk="0" hangingPunct="1">
              <a:spcBef>
                <a:spcPts val="443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6000" indent="-198000" algn="l" defTabSz="914242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00" indent="-158400" algn="l" defTabSz="914242" rtl="0" eaLnBrk="1" latinLnBrk="0" hangingPunct="1">
              <a:spcBef>
                <a:spcPct val="20000"/>
              </a:spcBef>
              <a:buFont typeface="Arial" pitchFamily="34" charset="0"/>
              <a:buChar char="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4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5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6" indent="-228560" algn="l" defTabSz="9142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588" lvl="1" indent="-160001">
              <a:lnSpc>
                <a:spcPct val="140000"/>
              </a:lnSpc>
              <a:spcBef>
                <a:spcPts val="0"/>
              </a:spcBef>
              <a:buClr>
                <a:srgbClr val="5A78BE"/>
              </a:buClr>
              <a:buFont typeface="Arial Unicode MS" pitchFamily="34" charset="-128"/>
              <a:buChar char="❙"/>
            </a:pPr>
            <a:r>
              <a:rPr lang="de-DE" sz="1600" b="1" dirty="0" smtClean="0">
                <a:solidFill>
                  <a:srgbClr val="00B050"/>
                </a:solidFill>
              </a:rPr>
              <a:t>Gewährung von Notfallkrediten </a:t>
            </a:r>
            <a:r>
              <a:rPr lang="de-DE" sz="1600" b="1" dirty="0">
                <a:solidFill>
                  <a:srgbClr val="00B050"/>
                </a:solidFill>
              </a:rPr>
              <a:t>(ELA</a:t>
            </a:r>
            <a:r>
              <a:rPr lang="de-DE" sz="1600" b="1" dirty="0" smtClean="0">
                <a:solidFill>
                  <a:srgbClr val="00B050"/>
                </a:solidFill>
              </a:rPr>
              <a:t>) durch nationale Zentralbanken</a:t>
            </a:r>
          </a:p>
          <a:p>
            <a:pPr marL="398588" lvl="2" indent="-160001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  <a:buFont typeface="Arial" pitchFamily="34" charset="0"/>
              <a:buNone/>
            </a:pPr>
            <a:endParaRPr lang="de-DE" sz="1600" b="1" dirty="0" smtClean="0">
              <a:solidFill>
                <a:srgbClr val="00B050"/>
              </a:solidFill>
            </a:endParaRPr>
          </a:p>
          <a:p>
            <a:pPr marL="717929" lvl="2" indent="-179877">
              <a:lnSpc>
                <a:spcPct val="140000"/>
              </a:lnSpc>
              <a:spcBef>
                <a:spcPct val="20000"/>
              </a:spcBef>
              <a:buClr>
                <a:srgbClr val="5A78BE"/>
              </a:buClr>
            </a:pPr>
            <a:endParaRPr lang="de-DE" sz="1600" b="1" dirty="0"/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466467" y="6069600"/>
            <a:ext cx="8119630" cy="162000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Joachim </a:t>
            </a:r>
            <a:r>
              <a:rPr lang="de-DE" dirty="0" err="1" smtClean="0">
                <a:solidFill>
                  <a:prstClr val="black"/>
                </a:solidFill>
              </a:rPr>
              <a:t>Prasch</a:t>
            </a:r>
            <a:r>
              <a:rPr lang="de-DE" dirty="0" smtClean="0">
                <a:solidFill>
                  <a:prstClr val="black"/>
                </a:solidFill>
              </a:rPr>
              <a:t>, Deutsche Bundesbank, München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16"/>
          </p:nvPr>
        </p:nvSpPr>
        <p:spPr>
          <a:xfrm>
            <a:off x="466469" y="6253200"/>
            <a:ext cx="2114649" cy="162000"/>
          </a:xfrm>
        </p:spPr>
        <p:txBody>
          <a:bodyPr/>
          <a:lstStyle/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  <p:sp>
        <p:nvSpPr>
          <p:cNvPr id="27" name="Foliennummernplatzhalter 4"/>
          <p:cNvSpPr>
            <a:spLocks noGrp="1"/>
          </p:cNvSpPr>
          <p:nvPr>
            <p:ph type="sldNum" sz="quarter" idx="17"/>
          </p:nvPr>
        </p:nvSpPr>
        <p:spPr bwMode="auto">
          <a:xfrm>
            <a:off x="466469" y="6433200"/>
            <a:ext cx="2114649" cy="1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</a:t>
            </a:r>
            <a:r>
              <a:rPr lang="de-DE" dirty="0"/>
              <a:t>6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2508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r>
              <a:rPr lang="de-DE" dirty="0"/>
              <a:t>7</a:t>
            </a:r>
          </a:p>
        </p:txBody>
      </p:sp>
      <p:sp>
        <p:nvSpPr>
          <p:cNvPr id="15" name="Rechteck 14"/>
          <p:cNvSpPr/>
          <p:nvPr/>
        </p:nvSpPr>
        <p:spPr>
          <a:xfrm>
            <a:off x="484188" y="1257300"/>
            <a:ext cx="8319344" cy="4378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2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7" name="Picture 4" descr="E:\Rolle Notenbanken in Einzelteilen\RolleNZBen-04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85" y="1257301"/>
            <a:ext cx="8281988" cy="4552951"/>
          </a:xfrm>
          <a:prstGeom prst="rect">
            <a:avLst/>
          </a:prstGeom>
          <a:noFill/>
        </p:spPr>
      </p:pic>
      <p:pic>
        <p:nvPicPr>
          <p:cNvPr id="18" name="Picture 5" descr="E:\Rolle Notenbanken in Einzelteilen\RolleNZBen-02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1214966"/>
            <a:ext cx="8281988" cy="4552951"/>
          </a:xfrm>
          <a:prstGeom prst="rect">
            <a:avLst/>
          </a:prstGeom>
          <a:noFill/>
        </p:spPr>
      </p:pic>
      <p:pic>
        <p:nvPicPr>
          <p:cNvPr id="19" name="Picture 6" descr="E:\Rolle Notenbanken in Einzelteilen\RolleNZBen-01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855" y="1214966"/>
            <a:ext cx="8281988" cy="4552951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88466" y="257390"/>
            <a:ext cx="8111595" cy="652583"/>
          </a:xfrm>
        </p:spPr>
        <p:txBody>
          <a:bodyPr/>
          <a:lstStyle/>
          <a:p>
            <a:r>
              <a:rPr lang="de-DE" dirty="0" smtClean="0"/>
              <a:t>Bewertung der Maßnahmen des Eurosystems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86790" y="1257301"/>
            <a:ext cx="8281988" cy="4552951"/>
            <a:chOff x="486790" y="1257300"/>
            <a:chExt cx="8281988" cy="4552950"/>
          </a:xfrm>
        </p:grpSpPr>
        <p:pic>
          <p:nvPicPr>
            <p:cNvPr id="16" name="Picture 3" descr="E:\Rolle Notenbanken in Einzelteilen\RolleNZBen-03-0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790" y="1257300"/>
              <a:ext cx="8281988" cy="4552950"/>
            </a:xfrm>
            <a:prstGeom prst="rect">
              <a:avLst/>
            </a:prstGeom>
            <a:noFill/>
          </p:spPr>
        </p:pic>
        <p:sp>
          <p:nvSpPr>
            <p:cNvPr id="4" name="Abgerundetes Rechteck 3"/>
            <p:cNvSpPr/>
            <p:nvPr/>
          </p:nvSpPr>
          <p:spPr>
            <a:xfrm>
              <a:off x="3513664" y="4377265"/>
              <a:ext cx="2827869" cy="1117602"/>
            </a:xfrm>
            <a:prstGeom prst="roundRect">
              <a:avLst>
                <a:gd name="adj" fmla="val 4472"/>
              </a:avLst>
            </a:prstGeom>
            <a:solidFill>
              <a:schemeClr val="bg1">
                <a:lumMod val="8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  <a:latin typeface="FrutigerNext LT Light" panose="020B0403040504020204" pitchFamily="34" charset="0"/>
                </a:rPr>
                <a:t>Ankauf von </a:t>
              </a:r>
            </a:p>
            <a:p>
              <a:pPr algn="ctr"/>
              <a:r>
                <a:rPr lang="de-DE" sz="2000" dirty="0" smtClean="0">
                  <a:solidFill>
                    <a:schemeClr val="tx1"/>
                  </a:solidFill>
                  <a:latin typeface="FrutigerNext LT Light" panose="020B0403040504020204" pitchFamily="34" charset="0"/>
                </a:rPr>
                <a:t>Staatsanleihen</a:t>
              </a:r>
              <a:endParaRPr lang="de-DE" sz="2000" dirty="0">
                <a:solidFill>
                  <a:schemeClr val="tx1"/>
                </a:solidFill>
                <a:latin typeface="FrutigerNext LT Light" panose="020B0403040504020204" pitchFamily="34" charset="0"/>
              </a:endParaRPr>
            </a:p>
          </p:txBody>
        </p:sp>
      </p:grpSp>
      <p:sp>
        <p:nvSpPr>
          <p:cNvPr id="9" name="L-Form 8"/>
          <p:cNvSpPr/>
          <p:nvPr/>
        </p:nvSpPr>
        <p:spPr>
          <a:xfrm rot="19387497">
            <a:off x="7475591" y="2634180"/>
            <a:ext cx="895733" cy="512648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20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466467" y="6069600"/>
            <a:ext cx="8119630" cy="162000"/>
          </a:xfrm>
        </p:spPr>
        <p:txBody>
          <a:bodyPr/>
          <a:lstStyle/>
          <a:p>
            <a:r>
              <a:rPr lang="de-DE" dirty="0" smtClean="0"/>
              <a:t>Joachim </a:t>
            </a:r>
            <a:r>
              <a:rPr lang="de-DE" dirty="0" err="1" smtClean="0"/>
              <a:t>Prasch</a:t>
            </a:r>
            <a:r>
              <a:rPr lang="de-DE" dirty="0" smtClean="0"/>
              <a:t>, Deutsche Bundesbank, München</a:t>
            </a:r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16"/>
          </p:nvPr>
        </p:nvSpPr>
        <p:spPr>
          <a:xfrm>
            <a:off x="466469" y="6253200"/>
            <a:ext cx="2114649" cy="162000"/>
          </a:xfrm>
        </p:spPr>
        <p:txBody>
          <a:bodyPr/>
          <a:lstStyle/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5869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17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Seite </a:t>
            </a:r>
            <a:r>
              <a:rPr lang="de-DE" dirty="0"/>
              <a:t>8</a:t>
            </a:r>
            <a:endParaRPr lang="de-DE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54002" y="2441050"/>
            <a:ext cx="8729133" cy="2027583"/>
          </a:xfrm>
          <a:prstGeom prst="rect">
            <a:avLst/>
          </a:prstGeom>
        </p:spPr>
        <p:txBody>
          <a:bodyPr lIns="91424" tIns="45712" rIns="91424" bIns="45712" anchor="ctr"/>
          <a:lstStyle/>
          <a:p>
            <a:pPr algn="ctr">
              <a:defRPr/>
            </a:pPr>
            <a:r>
              <a:rPr lang="de-DE" sz="3200" b="1" dirty="0" smtClean="0"/>
              <a:t>Der </a:t>
            </a:r>
            <a:r>
              <a:rPr lang="de-DE" sz="3200" b="1" dirty="0"/>
              <a:t>QE-Beschluss des </a:t>
            </a:r>
            <a:r>
              <a:rPr lang="de-DE" sz="3200" b="1" dirty="0" smtClean="0"/>
              <a:t>EZB-Rats vom </a:t>
            </a:r>
          </a:p>
          <a:p>
            <a:pPr algn="ctr">
              <a:defRPr/>
            </a:pPr>
            <a:r>
              <a:rPr lang="de-DE" sz="3200" b="1" dirty="0" smtClean="0"/>
              <a:t>22. Januar 2015</a:t>
            </a:r>
            <a:endParaRPr lang="de-DE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8" name="Fußzeilenplatzhalter 5"/>
          <p:cNvSpPr>
            <a:spLocks noGrp="1"/>
          </p:cNvSpPr>
          <p:nvPr>
            <p:ph type="ftr" sz="quarter" idx="18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Joachim Prasch, Deutsche Bundesbank, München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6"/>
          </p:nvPr>
        </p:nvSpPr>
        <p:spPr>
          <a:xfrm>
            <a:off x="466469" y="6253200"/>
            <a:ext cx="2114649" cy="162000"/>
          </a:xfrm>
        </p:spPr>
        <p:txBody>
          <a:bodyPr/>
          <a:lstStyle/>
          <a:p>
            <a:r>
              <a:rPr lang="de-DE" dirty="0" smtClean="0"/>
              <a:t>2. Oktober </a:t>
            </a:r>
            <a:r>
              <a:rPr lang="de-DE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1262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k_Farbe">
  <a:themeElements>
    <a:clrScheme name="Scheuer1">
      <a:dk1>
        <a:sysClr val="windowText" lastClr="000000"/>
      </a:dk1>
      <a:lt1>
        <a:srgbClr val="FFFFFF"/>
      </a:lt1>
      <a:dk2>
        <a:srgbClr val="000000"/>
      </a:dk2>
      <a:lt2>
        <a:srgbClr val="9FA2A4"/>
      </a:lt2>
      <a:accent1>
        <a:srgbClr val="7C93C3"/>
      </a:accent1>
      <a:accent2>
        <a:srgbClr val="A1CCCD"/>
      </a:accent2>
      <a:accent3>
        <a:srgbClr val="C3CBC9"/>
      </a:accent3>
      <a:accent4>
        <a:srgbClr val="C2CB9A"/>
      </a:accent4>
      <a:accent5>
        <a:srgbClr val="EAC985"/>
      </a:accent5>
      <a:accent6>
        <a:srgbClr val="D496A0"/>
      </a:accent6>
      <a:hlink>
        <a:srgbClr val="7C93C3"/>
      </a:hlink>
      <a:folHlink>
        <a:srgbClr val="B0BEDB"/>
      </a:folHlink>
    </a:clrScheme>
    <a:fontScheme name="Bundesbank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1023</Words>
  <Application>Microsoft Office PowerPoint</Application>
  <PresentationFormat>Bildschirmpräsentation (4:3)</PresentationFormat>
  <Paragraphs>274</Paragraphs>
  <Slides>25</Slides>
  <Notes>25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BBk_Farbe</vt:lpstr>
      <vt:lpstr>Zeichnung</vt:lpstr>
      <vt:lpstr>Aktuelle Herausforderungen für die europäische Geldpolitik</vt:lpstr>
      <vt:lpstr>PowerPoint-Präsentation</vt:lpstr>
      <vt:lpstr>Zinsdifferenzen am EWU-Kapitalmarkt Spreads ausgewählter EWU-Staaten gegenüber 10-jähriger Bundesanleihe in Basispunkten</vt:lpstr>
      <vt:lpstr>Eine Aussage im Sommer 2012 und ihre Auswirkungen</vt:lpstr>
      <vt:lpstr>PowerPoint-Präsentation</vt:lpstr>
      <vt:lpstr>PowerPoint-Präsentation</vt:lpstr>
      <vt:lpstr>Geldpolitische Maßnahmen des Eurosystems seit 2007</vt:lpstr>
      <vt:lpstr>Bewertung der Maßnahmen des Eurosystems</vt:lpstr>
      <vt:lpstr>PowerPoint-Präsentation</vt:lpstr>
      <vt:lpstr>Der QE-Beschluss des EZB-Rats vom 22. Januar 2015</vt:lpstr>
      <vt:lpstr>Bewertung des QE-Beschlusses aus Sicht der Deutschen Bundesbank</vt:lpstr>
      <vt:lpstr>Aktuelle Inflationsentwicklung im Euroraum HVPI, Kerninflation und Ölpreisentwicklung</vt:lpstr>
      <vt:lpstr>Abwägen von Gefahren des QE-Programms gegen Risiken einer  zu lange zu niedrigen Inflation</vt:lpstr>
      <vt:lpstr>PowerPoint-Präsentation</vt:lpstr>
      <vt:lpstr>Bewertung des Niedrigzinsumfelds (1)</vt:lpstr>
      <vt:lpstr>Reale Verzinsung aktuell zwar niedrig, im historischen Kontext allerdings nicht einmalig</vt:lpstr>
      <vt:lpstr>Bewertung des Niedrigzinsumfelds (2)</vt:lpstr>
      <vt:lpstr>PowerPoint-Präsentation</vt:lpstr>
      <vt:lpstr>Wesentliche Ursachen der Krise </vt:lpstr>
      <vt:lpstr>„Euro-Dividende“ von etlichen EWU-Ländern  nicht sinnvoll genutzt </vt:lpstr>
      <vt:lpstr>Entwicklung der Wettbewerbsfähigkeit in der EWU gemessen anhand der Lohnstückkosten</vt:lpstr>
      <vt:lpstr>Fortschritte im Anpassungsprozess: Wirtschaftswachstum  </vt:lpstr>
      <vt:lpstr>Schwächen im Rahmenwerk der EWU </vt:lpstr>
      <vt:lpstr>Nachhaltigkeit der EWU nur mittels zweier Optionen zu erreichen</vt:lpstr>
      <vt:lpstr>PowerPoint-Präsentation</vt:lpstr>
    </vt:vector>
  </TitlesOfParts>
  <Company>Deutsche Bundesbank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Jens Schmidt</dc:creator>
  <cp:lastModifiedBy>Jens Schmidt</cp:lastModifiedBy>
  <cp:revision>403</cp:revision>
  <cp:lastPrinted>2015-09-24T09:11:21Z</cp:lastPrinted>
  <dcterms:created xsi:type="dcterms:W3CDTF">2011-09-19T07:17:23Z</dcterms:created>
  <dcterms:modified xsi:type="dcterms:W3CDTF">2015-09-30T13:46:02Z</dcterms:modified>
</cp:coreProperties>
</file>