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11" r:id="rId2"/>
    <p:sldId id="881" r:id="rId3"/>
    <p:sldId id="903" r:id="rId4"/>
    <p:sldId id="910" r:id="rId5"/>
    <p:sldId id="893" r:id="rId6"/>
    <p:sldId id="908" r:id="rId7"/>
    <p:sldId id="909" r:id="rId8"/>
    <p:sldId id="882" r:id="rId9"/>
    <p:sldId id="845" r:id="rId10"/>
    <p:sldId id="846" r:id="rId11"/>
    <p:sldId id="848" r:id="rId12"/>
    <p:sldId id="894" r:id="rId13"/>
    <p:sldId id="891" r:id="rId14"/>
    <p:sldId id="892" r:id="rId15"/>
    <p:sldId id="895" r:id="rId16"/>
    <p:sldId id="889" r:id="rId17"/>
    <p:sldId id="900" r:id="rId18"/>
    <p:sldId id="850" r:id="rId19"/>
    <p:sldId id="904" r:id="rId20"/>
    <p:sldId id="851" r:id="rId21"/>
    <p:sldId id="906" r:id="rId22"/>
    <p:sldId id="847" r:id="rId23"/>
  </p:sldIdLst>
  <p:sldSz cx="9906000" cy="6858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CCFF99"/>
    <a:srgbClr val="990099"/>
    <a:srgbClr val="FF9900"/>
    <a:srgbClr val="FFFFCC"/>
    <a:srgbClr val="990000"/>
    <a:srgbClr val="99CCFF"/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67" autoAdjust="0"/>
    <p:restoredTop sz="94643" autoAdjust="0"/>
  </p:normalViewPr>
  <p:slideViewPr>
    <p:cSldViewPr>
      <p:cViewPr>
        <p:scale>
          <a:sx n="106" d="100"/>
          <a:sy n="106" d="100"/>
        </p:scale>
        <p:origin x="-2298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92" y="96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8" y="6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2455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8" y="9432455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1819236-6757-485C-A2B1-07B801218C0A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7" y="6"/>
            <a:ext cx="294534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588" y="4716225"/>
            <a:ext cx="4980506" cy="44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4040"/>
            <a:ext cx="2945341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7" y="9434040"/>
            <a:ext cx="294534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9" tIns="45773" rIns="91539" bIns="457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2F07539-FD9C-4B0B-8B90-6CEC391701E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354E9-ACE7-4152-8AD4-8F3E50EBC9F7}" type="slidenum">
              <a:rPr lang="de-DE"/>
              <a:pPr/>
              <a:t>1</a:t>
            </a:fld>
            <a:endParaRPr lang="de-DE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8450" cy="3724275"/>
          </a:xfrm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1BAE8-510C-45CD-9AEB-CCA154C511F6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8450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6" y="4714642"/>
            <a:ext cx="4983689" cy="446674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D9029-2665-4503-A47D-46E291DBAACF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3688" cy="3721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6" y="4717820"/>
            <a:ext cx="4983689" cy="446674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3C1E6-F016-4B17-AE51-71FE5D522F6B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0886A-0947-41B6-946E-A15D3CBE4938}" type="slidenum">
              <a:rPr lang="de-DE"/>
              <a:pPr/>
              <a:t>13</a:t>
            </a:fld>
            <a:endParaRPr lang="de-DE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8450" cy="3724275"/>
          </a:xfrm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" charset="0"/>
              </a:rPr>
              <a:t>Euribor= European inter banking offert rate</a:t>
            </a:r>
          </a:p>
          <a:p>
            <a:r>
              <a:rPr lang="de-DE">
                <a:latin typeface="Arial" charset="0"/>
              </a:rPr>
              <a:t>Eurepo = besichert</a:t>
            </a:r>
          </a:p>
          <a:p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B244C-B55D-4105-8BED-E470FA240603}" type="slidenum">
              <a:rPr lang="de-DE"/>
              <a:pPr/>
              <a:t>14</a:t>
            </a:fld>
            <a:endParaRPr lang="de-DE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6863" cy="3722688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4638"/>
            <a:ext cx="4983689" cy="446674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162DB-94A7-4EF2-B36B-0B808CBCD203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6863" cy="3722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8" y="4714638"/>
            <a:ext cx="4986871" cy="4466747"/>
          </a:xfrm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Seit Beginn der Finanzmarktkrise 2007 erheblich mehr Unruhe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Nach Zusammenbruch von Lehman Brothers ist auch der Geldmarkt zusammengebrochen, Notenbanken übernehmen dessen Funktion</a:t>
            </a:r>
          </a:p>
          <a:p>
            <a:endParaRPr lang="de-DE" smtClean="0">
              <a:latin typeface="Arial" charset="0"/>
            </a:endParaRP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Nächstes Bild: Entwicklung der Einlagenfazilität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C79AE-B053-4B61-97C8-3FCB6B02BEB6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C1070-9DE1-46FB-A593-948FC0F5326E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2950"/>
            <a:ext cx="5381625" cy="3725863"/>
          </a:xfrm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4637"/>
            <a:ext cx="4983689" cy="446992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F245-C0B6-4F35-B59B-2742D1EED277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81625" cy="37258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F245-C0B6-4F35-B59B-2742D1EED277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81625" cy="372586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CA0B5-0E2F-474E-A347-3CD60FE4A435}" type="slidenum">
              <a:rPr lang="de-DE"/>
              <a:pPr/>
              <a:t>2</a:t>
            </a:fld>
            <a:endParaRPr lang="de-DE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8450" cy="3724275"/>
          </a:xfrm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6225"/>
            <a:ext cx="4983689" cy="446674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441E0-8BB7-49A1-9B5C-CD126774855E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5275" cy="3722688"/>
          </a:xfrm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6" y="4714642"/>
            <a:ext cx="4983689" cy="446674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0A53D-F272-4031-82FB-410E30BBFAA0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2950"/>
            <a:ext cx="5383212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714639"/>
            <a:ext cx="4983689" cy="446992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0A53D-F272-4031-82FB-410E30BBFAA0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2950"/>
            <a:ext cx="5383212" cy="3727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6" y="4714644"/>
            <a:ext cx="4983689" cy="446992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44B4C-7E32-4459-BEBA-8E7ED34C59F0}" type="slidenum">
              <a:rPr lang="de-DE"/>
              <a:pPr/>
              <a:t>3</a:t>
            </a:fld>
            <a:endParaRPr lang="de-DE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7" y="4716225"/>
            <a:ext cx="4983689" cy="446674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77E56-BE15-4874-8C48-863E0E73CE59}" type="slidenum">
              <a:rPr lang="de-DE"/>
              <a:pPr/>
              <a:t>4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8450" cy="37242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7" y="4716225"/>
            <a:ext cx="4986871" cy="446674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545B9-AC86-4CF5-8D77-64DB687ABCAA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81625" cy="3725862"/>
          </a:xfrm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EA4F4-276C-40A8-9E23-AFC58F206DB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5" y="4716225"/>
            <a:ext cx="4986871" cy="4466748"/>
          </a:xfrm>
          <a:noFill/>
          <a:ln/>
        </p:spPr>
        <p:txBody>
          <a:bodyPr/>
          <a:lstStyle/>
          <a:p>
            <a:r>
              <a:rPr lang="de-DE" b="1" smtClean="0">
                <a:latin typeface="Arial" charset="0"/>
              </a:rPr>
              <a:t>Geldmenge</a:t>
            </a:r>
            <a:r>
              <a:rPr lang="de-DE" smtClean="0">
                <a:latin typeface="Arial" charset="0"/>
              </a:rPr>
              <a:t> oder </a:t>
            </a:r>
            <a:r>
              <a:rPr lang="de-DE" b="1" smtClean="0">
                <a:latin typeface="Arial" charset="0"/>
              </a:rPr>
              <a:t>Geldmengenaggregat</a:t>
            </a:r>
            <a:r>
              <a:rPr lang="de-DE" smtClean="0">
                <a:latin typeface="Arial" charset="0"/>
              </a:rPr>
              <a:t> ist der gesamte Bestand an Geld, der in einer Volkswirtschaft zur Verfügung steht. Die Summe aus Bargeld und Sichteinlagen wird auch </a:t>
            </a:r>
            <a:r>
              <a:rPr lang="de-DE" b="1" smtClean="0">
                <a:latin typeface="Arial" charset="0"/>
              </a:rPr>
              <a:t>reale Geldmenge</a:t>
            </a:r>
            <a:r>
              <a:rPr lang="de-DE" smtClean="0">
                <a:latin typeface="Arial" charset="0"/>
              </a:rPr>
              <a:t> genannt. Sie deckt sich mit der Geldmenge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. Die Geldmenge kann durch Geldschöpfung erhöht und durch Geldvernichtung gesenkt werden.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Für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 bis </a:t>
            </a:r>
            <a:r>
              <a:rPr lang="de-DE" i="1" smtClean="0">
                <a:latin typeface="Arial" charset="0"/>
              </a:rPr>
              <a:t>M3</a:t>
            </a:r>
            <a:r>
              <a:rPr lang="de-DE" smtClean="0">
                <a:latin typeface="Arial" charset="0"/>
              </a:rPr>
              <a:t> definiert die Europäische Zentralbank:</a:t>
            </a:r>
          </a:p>
          <a:p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: (Jan. 2009: 4.087 Mrd. Euro) Sichteinlagen der Nichtbanken sowie den gesamten Bargeldumlauf; </a:t>
            </a:r>
          </a:p>
          <a:p>
            <a:r>
              <a:rPr lang="de-DE" i="1" smtClean="0">
                <a:latin typeface="Arial" charset="0"/>
              </a:rPr>
              <a:t>M2</a:t>
            </a:r>
            <a:r>
              <a:rPr lang="de-DE" smtClean="0">
                <a:latin typeface="Arial" charset="0"/>
              </a:rPr>
              <a:t>: (Jan. 2009: 8.060 Mrd. Euro)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 plus Einlagen mit vereinbarter Laufzeit bis zu zwei Jahren und Einlagen mit gesetzlicher Kündigungsfrist bis zu drei Monaten; </a:t>
            </a:r>
          </a:p>
          <a:p>
            <a:r>
              <a:rPr lang="de-DE" i="1" smtClean="0">
                <a:latin typeface="Arial" charset="0"/>
              </a:rPr>
              <a:t>M3</a:t>
            </a:r>
            <a:r>
              <a:rPr lang="de-DE" smtClean="0">
                <a:latin typeface="Arial" charset="0"/>
              </a:rPr>
              <a:t>: (Jan. 2009: 9.372 Mrd. Euro) </a:t>
            </a:r>
            <a:r>
              <a:rPr lang="de-DE" i="1" smtClean="0">
                <a:latin typeface="Arial" charset="0"/>
              </a:rPr>
              <a:t>M2</a:t>
            </a:r>
            <a:r>
              <a:rPr lang="de-DE" smtClean="0">
                <a:latin typeface="Arial" charset="0"/>
              </a:rPr>
              <a:t> plus Anteile an Geldmarktfonds, Repoverbindlichkeiten, Geldmarktpapieren und Bankschuldverschreibungen mit einer Laufzeit bis zu zwei Jahren. 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Derzeit Umschichtung in hochliquide täglich fällige Einlagen bzw. hin zu Finanzinstrumenten außerhalb der Geldmenge M3</a:t>
            </a:r>
          </a:p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EA4F4-276C-40A8-9E23-AFC58F206DB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5" y="4716225"/>
            <a:ext cx="4986871" cy="4466748"/>
          </a:xfrm>
          <a:noFill/>
          <a:ln/>
        </p:spPr>
        <p:txBody>
          <a:bodyPr/>
          <a:lstStyle/>
          <a:p>
            <a:r>
              <a:rPr lang="de-DE" b="1" smtClean="0">
                <a:latin typeface="Arial" charset="0"/>
              </a:rPr>
              <a:t>Geldmenge</a:t>
            </a:r>
            <a:r>
              <a:rPr lang="de-DE" smtClean="0">
                <a:latin typeface="Arial" charset="0"/>
              </a:rPr>
              <a:t> oder </a:t>
            </a:r>
            <a:r>
              <a:rPr lang="de-DE" b="1" smtClean="0">
                <a:latin typeface="Arial" charset="0"/>
              </a:rPr>
              <a:t>Geldmengenaggregat</a:t>
            </a:r>
            <a:r>
              <a:rPr lang="de-DE" smtClean="0">
                <a:latin typeface="Arial" charset="0"/>
              </a:rPr>
              <a:t> ist der gesamte Bestand an Geld, der in einer Volkswirtschaft zur Verfügung steht. Die Summe aus Bargeld und Sichteinlagen wird auch </a:t>
            </a:r>
            <a:r>
              <a:rPr lang="de-DE" b="1" smtClean="0">
                <a:latin typeface="Arial" charset="0"/>
              </a:rPr>
              <a:t>reale Geldmenge</a:t>
            </a:r>
            <a:r>
              <a:rPr lang="de-DE" smtClean="0">
                <a:latin typeface="Arial" charset="0"/>
              </a:rPr>
              <a:t> genannt. Sie deckt sich mit der Geldmenge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. Die Geldmenge kann durch Geldschöpfung erhöht und durch Geldvernichtung gesenkt werden.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Für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 bis </a:t>
            </a:r>
            <a:r>
              <a:rPr lang="de-DE" i="1" smtClean="0">
                <a:latin typeface="Arial" charset="0"/>
              </a:rPr>
              <a:t>M3</a:t>
            </a:r>
            <a:r>
              <a:rPr lang="de-DE" smtClean="0">
                <a:latin typeface="Arial" charset="0"/>
              </a:rPr>
              <a:t> definiert die Europäische Zentralbank:</a:t>
            </a:r>
          </a:p>
          <a:p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: (Jan. 2009: 4.087 Mrd. Euro) Sichteinlagen der Nichtbanken sowie den gesamten Bargeldumlauf; </a:t>
            </a:r>
          </a:p>
          <a:p>
            <a:r>
              <a:rPr lang="de-DE" i="1" smtClean="0">
                <a:latin typeface="Arial" charset="0"/>
              </a:rPr>
              <a:t>M2</a:t>
            </a:r>
            <a:r>
              <a:rPr lang="de-DE" smtClean="0">
                <a:latin typeface="Arial" charset="0"/>
              </a:rPr>
              <a:t>: (Jan. 2009: 8.060 Mrd. Euro) </a:t>
            </a:r>
            <a:r>
              <a:rPr lang="de-DE" i="1" smtClean="0">
                <a:latin typeface="Arial" charset="0"/>
              </a:rPr>
              <a:t>M1</a:t>
            </a:r>
            <a:r>
              <a:rPr lang="de-DE" smtClean="0">
                <a:latin typeface="Arial" charset="0"/>
              </a:rPr>
              <a:t> plus Einlagen mit vereinbarter Laufzeit bis zu zwei Jahren und Einlagen mit gesetzlicher Kündigungsfrist bis zu drei Monaten; </a:t>
            </a:r>
          </a:p>
          <a:p>
            <a:r>
              <a:rPr lang="de-DE" i="1" smtClean="0">
                <a:latin typeface="Arial" charset="0"/>
              </a:rPr>
              <a:t>M3</a:t>
            </a:r>
            <a:r>
              <a:rPr lang="de-DE" smtClean="0">
                <a:latin typeface="Arial" charset="0"/>
              </a:rPr>
              <a:t>: (Jan. 2009: 9.372 Mrd. Euro) </a:t>
            </a:r>
            <a:r>
              <a:rPr lang="de-DE" i="1" smtClean="0">
                <a:latin typeface="Arial" charset="0"/>
              </a:rPr>
              <a:t>M2</a:t>
            </a:r>
            <a:r>
              <a:rPr lang="de-DE" smtClean="0">
                <a:latin typeface="Arial" charset="0"/>
              </a:rPr>
              <a:t> plus Anteile an Geldmarktfonds, Repoverbindlichkeiten, Geldmarktpapieren und Bankschuldverschreibungen mit einer Laufzeit bis zu zwei Jahren. </a:t>
            </a:r>
          </a:p>
          <a:p>
            <a:endParaRPr lang="de-DE" smtClean="0">
              <a:latin typeface="Arial" charset="0"/>
            </a:endParaRPr>
          </a:p>
          <a:p>
            <a:r>
              <a:rPr lang="de-DE" smtClean="0">
                <a:latin typeface="Arial" charset="0"/>
              </a:rPr>
              <a:t>Derzeit Umschichtung in hochliquide täglich fällige Einlagen bzw. hin zu Finanzinstrumenten außerhalb der Geldmenge M3</a:t>
            </a:r>
          </a:p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DBE0D-06D9-498B-9808-9893AB0CD8F4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67A1F-E053-484F-9CCA-9DA88F36E0D3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8450" cy="37242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6" y="4714642"/>
            <a:ext cx="4983689" cy="446674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AB9D790C-ED74-4524-853C-9C968FF8D5A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484DB11-38BC-4D31-B878-CABFCA0B597F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53325" y="228600"/>
            <a:ext cx="2105025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38250" y="228600"/>
            <a:ext cx="6162675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223394A-121C-4E61-AEB8-4F23A3FDFA6F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238250" y="228600"/>
            <a:ext cx="8420100" cy="579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099300" y="6400800"/>
            <a:ext cx="206375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686D051-03CB-4CFC-A2CA-75361D1E0E1E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4B738C3-0067-48EE-A9D8-4E976E91C4BE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3B29E7-FF9D-4593-9D52-4159CFEC8100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82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245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FA24EC2-B3CA-446A-B3BD-3A3E3BEE22EE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D9C8C26-D3BE-4C52-9164-1462DEA09B35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8C4B124-84D8-4688-90CA-835E9B9A55D9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CACE54-FD08-4DF1-947F-97ACAFE2F875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A3CD34-ECF5-4D11-A6C3-591ACBA69037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EF4696F-534F-4836-9161-791B694B1DB9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228600"/>
            <a:ext cx="734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Überblick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905000"/>
            <a:ext cx="8420100" cy="4114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008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FEE32D3-7DAD-4102-BC0B-B4C96BA768F3}" type="slidenum">
              <a:rPr lang="de-DE"/>
              <a:pPr/>
              <a:t>‹Nr.›</a:t>
            </a:fld>
            <a:endParaRPr lang="de-DE"/>
          </a:p>
          <a:p>
            <a:endParaRPr lang="de-DE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0" y="0"/>
          <a:ext cx="1643063" cy="849313"/>
        </p:xfrm>
        <a:graphic>
          <a:graphicData uri="http://schemas.openxmlformats.org/presentationml/2006/ole">
            <p:oleObj spid="_x0000_s1035" name="Photo Editor Photo" r:id="rId15" imgW="8714286" imgH="478095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gstore.biz/product_info.php/info/p216_Irland.html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flagstore.biz/product_info.php/info/p214_Griechenland.html" TargetMode="External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17.bin"/><Relationship Id="rId10" Type="http://schemas.openxmlformats.org/officeDocument/2006/relationships/hyperlink" Target="http://www.flagstore.biz/product_info.php/info/p230_Portugal-mit-Wappen.html" TargetMode="Externa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5475" name="Line 3"/>
          <p:cNvSpPr>
            <a:spLocks noChangeShapeType="1"/>
          </p:cNvSpPr>
          <p:nvPr/>
        </p:nvSpPr>
        <p:spPr bwMode="auto">
          <a:xfrm>
            <a:off x="742950" y="12192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7761312" y="735087"/>
            <a:ext cx="2076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utiger 45 Light" pitchFamily="34" charset="0"/>
              </a:rPr>
              <a:t>Hauptverwaltung München</a:t>
            </a:r>
          </a:p>
          <a:p>
            <a:r>
              <a:rPr lang="de-DE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utiger 45 Light" pitchFamily="34" charset="0"/>
              </a:rPr>
              <a:t>Stab des Präsidenten</a:t>
            </a:r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2072679" y="2235056"/>
            <a:ext cx="6408713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Schaubilder zur aktuellen Situation in der EWU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000" dirty="0" smtClean="0"/>
              <a:t>Präsentation </a:t>
            </a:r>
          </a:p>
          <a:p>
            <a:pPr algn="ctr"/>
            <a:r>
              <a:rPr lang="de-DE" sz="2000" dirty="0" smtClean="0"/>
              <a:t>bei der </a:t>
            </a:r>
            <a:r>
              <a:rPr lang="de-DE" sz="2000" dirty="0" err="1" smtClean="0"/>
              <a:t>Wirtschaftsphilologentagung</a:t>
            </a:r>
            <a:r>
              <a:rPr lang="de-DE" sz="2000" dirty="0" smtClean="0"/>
              <a:t> </a:t>
            </a:r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in Passau</a:t>
            </a:r>
            <a:endParaRPr lang="de-DE" sz="2000" dirty="0"/>
          </a:p>
          <a:p>
            <a:pPr algn="ctr">
              <a:spcBef>
                <a:spcPct val="50000"/>
              </a:spcBef>
            </a:pPr>
            <a:r>
              <a:rPr lang="de-DE" sz="2000" dirty="0"/>
              <a:t>am </a:t>
            </a:r>
            <a:r>
              <a:rPr lang="de-DE" sz="2000" dirty="0" smtClean="0"/>
              <a:t>29./30. September 2011</a:t>
            </a:r>
          </a:p>
          <a:p>
            <a:pPr algn="ctr">
              <a:spcBef>
                <a:spcPct val="50000"/>
              </a:spcBef>
            </a:pPr>
            <a:endParaRPr lang="de-DE" sz="2000" dirty="0"/>
          </a:p>
          <a:p>
            <a:pPr algn="ctr">
              <a:spcBef>
                <a:spcPct val="50000"/>
              </a:spcBef>
            </a:pP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742950" y="9906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274100" y="158750"/>
            <a:ext cx="58753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dirty="0"/>
              <a:t>Entwicklung der Gesamtverschuldung </a:t>
            </a:r>
          </a:p>
          <a:p>
            <a:pPr algn="ctr"/>
            <a:r>
              <a:rPr lang="de-DE" sz="2400" b="1" dirty="0"/>
              <a:t>wichtiger Industrieländer </a:t>
            </a:r>
            <a:r>
              <a:rPr lang="de-DE" sz="2400" b="1" dirty="0" smtClean="0"/>
              <a:t>2007/2011</a:t>
            </a:r>
            <a:endParaRPr lang="de-DE" sz="2400" b="1" baseline="30000" dirty="0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914697" y="0"/>
            <a:ext cx="105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9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4197350" y="1052513"/>
            <a:ext cx="146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- in % des BIP -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739775" y="6021388"/>
            <a:ext cx="39359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/>
              <a:t>Quelle</a:t>
            </a:r>
            <a:r>
              <a:rPr lang="de-DE" sz="1200" dirty="0"/>
              <a:t>: </a:t>
            </a:r>
            <a:r>
              <a:rPr lang="de-DE" sz="1200" dirty="0" smtClean="0"/>
              <a:t>IWF World </a:t>
            </a:r>
            <a:r>
              <a:rPr lang="de-DE" sz="1200" dirty="0" err="1" smtClean="0"/>
              <a:t>Economic</a:t>
            </a:r>
            <a:r>
              <a:rPr lang="de-DE" sz="1200" dirty="0" smtClean="0"/>
              <a:t> Outlook September 2011.</a:t>
            </a:r>
            <a:endParaRPr lang="de-DE" sz="1200" dirty="0"/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/>
        </p:nvGraphicFramePr>
        <p:xfrm>
          <a:off x="171450" y="1079500"/>
          <a:ext cx="9636125" cy="4870450"/>
        </p:xfrm>
        <a:graphic>
          <a:graphicData uri="http://schemas.openxmlformats.org/presentationml/2006/ole">
            <p:oleObj spid="_x0000_s1673218" name="Zeichnung" r:id="rId4" imgW="2851200" imgH="1299600" progId="FLW3Drawing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9575" y="182563"/>
            <a:ext cx="7056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 b="1"/>
              <a:t>Entwicklung der Wettbewerbsfähigkeit in der EWU gemessen anhand der Lohnstückkosten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362450" y="1108075"/>
            <a:ext cx="1192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(1995 = 100)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811213" y="6351588"/>
            <a:ext cx="552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Quelle: OECD, Daten für </a:t>
            </a:r>
            <a:r>
              <a:rPr lang="de-DE" sz="1200" dirty="0" smtClean="0"/>
              <a:t>2011 </a:t>
            </a:r>
            <a:r>
              <a:rPr lang="de-DE" sz="1200" dirty="0"/>
              <a:t>geschätzt. </a:t>
            </a:r>
            <a:r>
              <a:rPr lang="de-DE" sz="1200" dirty="0" smtClean="0"/>
              <a:t>2011er </a:t>
            </a:r>
            <a:r>
              <a:rPr lang="de-DE" sz="1200" dirty="0"/>
              <a:t>Wert für Griechenland: </a:t>
            </a:r>
            <a:r>
              <a:rPr lang="de-DE" sz="1200" dirty="0" smtClean="0"/>
              <a:t>192,0.</a:t>
            </a:r>
            <a:endParaRPr lang="de-DE" sz="1200" dirty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841432" y="0"/>
            <a:ext cx="1135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10</a:t>
            </a:r>
            <a:endParaRPr lang="de-DE" dirty="0">
              <a:latin typeface="Times New Roman" pitchFamily="18" charset="0"/>
            </a:endParaRP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128588" y="1203325"/>
          <a:ext cx="9777412" cy="5076825"/>
        </p:xfrm>
        <a:graphic>
          <a:graphicData uri="http://schemas.openxmlformats.org/presentationml/2006/ole">
            <p:oleObj spid="_x0000_s1674242" name="Zeichnung" r:id="rId4" imgW="2260800" imgH="1198800" progId="FLW3Drawing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860482" y="0"/>
            <a:ext cx="1357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/>
              <a:t>Schaubild 11</a:t>
            </a:r>
            <a:endParaRPr lang="de-DE" sz="1200" b="1" dirty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857375" y="1107976"/>
            <a:ext cx="644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err="1"/>
              <a:t>Spread</a:t>
            </a:r>
            <a:r>
              <a:rPr lang="de-DE" sz="1400" b="1" dirty="0"/>
              <a:t> der „</a:t>
            </a:r>
            <a:r>
              <a:rPr lang="de-DE" sz="1400" b="1" dirty="0" smtClean="0"/>
              <a:t>PIGS</a:t>
            </a:r>
            <a:r>
              <a:rPr lang="de-DE" sz="1400" b="1" dirty="0"/>
              <a:t>“ gegenüber 10-jähriger Bundesanleihe in Basispunkten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30524" y="6178787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/>
              <a:t>2008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613423" y="6178787"/>
            <a:ext cx="69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/>
              <a:t>2009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697463" y="6165304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/>
              <a:t>2010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26238" y="6178787"/>
            <a:ext cx="684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 smtClean="0"/>
              <a:t>2011</a:t>
            </a:r>
            <a:endParaRPr lang="de-DE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43063" y="307975"/>
            <a:ext cx="705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/>
              <a:t>Zinsdifferenzen am EWU-Kapitalmarkt</a:t>
            </a:r>
          </a:p>
        </p:txBody>
      </p:sp>
      <p:graphicFrame>
        <p:nvGraphicFramePr>
          <p:cNvPr id="1815555" name="Object 7"/>
          <p:cNvGraphicFramePr>
            <a:graphicFrameLocks noChangeAspect="1"/>
          </p:cNvGraphicFramePr>
          <p:nvPr/>
        </p:nvGraphicFramePr>
        <p:xfrm>
          <a:off x="90488" y="1239838"/>
          <a:ext cx="9782175" cy="4997450"/>
        </p:xfrm>
        <a:graphic>
          <a:graphicData uri="http://schemas.openxmlformats.org/presentationml/2006/ole">
            <p:oleObj spid="_x0000_s1858562" name="Zeichnung" r:id="rId4" imgW="2707200" imgH="1382400" progId="FLW3Drawing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0771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8841432" y="0"/>
            <a:ext cx="1135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12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800774" name="AutoShape 6"/>
          <p:cNvSpPr>
            <a:spLocks/>
          </p:cNvSpPr>
          <p:nvPr/>
        </p:nvSpPr>
        <p:spPr bwMode="auto">
          <a:xfrm rot="-4981428">
            <a:off x="3466307" y="2651919"/>
            <a:ext cx="5427662" cy="6146800"/>
          </a:xfrm>
          <a:prstGeom prst="leftBrace">
            <a:avLst>
              <a:gd name="adj1" fmla="val 943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de-DE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0338" y="1125538"/>
          <a:ext cx="9256712" cy="5556250"/>
        </p:xfrm>
        <a:graphic>
          <a:graphicData uri="http://schemas.openxmlformats.org/presentationml/2006/ole">
            <p:oleObj spid="_x0000_s1855490" name="Zeichnung" r:id="rId4" imgW="2516400" imgH="1476000" progId="FLW3Drawing">
              <p:embed/>
            </p:oleObj>
          </a:graphicData>
        </a:graphic>
      </p:graphicFrame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791144" y="1341438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27616" y="2597150"/>
            <a:ext cx="15680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/>
              <a:t>Konkurs</a:t>
            </a:r>
          </a:p>
          <a:p>
            <a:r>
              <a:rPr lang="de-DE" sz="1300" b="1" dirty="0"/>
              <a:t>Lehman Brothers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139614" y="2755900"/>
            <a:ext cx="61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54063" y="1065213"/>
            <a:ext cx="851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/>
              <a:t>Differenz (</a:t>
            </a:r>
            <a:r>
              <a:rPr lang="de-DE" sz="1400" dirty="0" err="1"/>
              <a:t>Spread</a:t>
            </a:r>
            <a:r>
              <a:rPr lang="de-DE" sz="1400" dirty="0"/>
              <a:t>) zwischen besicherten (EUREPO) und </a:t>
            </a:r>
            <a:r>
              <a:rPr lang="de-DE" sz="1400" dirty="0" err="1"/>
              <a:t>unbesicherten</a:t>
            </a:r>
            <a:r>
              <a:rPr lang="de-DE" sz="1400" dirty="0"/>
              <a:t> (EURIBOR) Geldmarktgeschäften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81166" y="53958"/>
            <a:ext cx="7054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 b="1" dirty="0" err="1" smtClean="0"/>
              <a:t>Beinahekollaps</a:t>
            </a:r>
            <a:r>
              <a:rPr lang="de-DE" sz="2800" b="1" dirty="0" smtClean="0"/>
              <a:t>, Erholung und erneute Anspannung an den Finanzmärkten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155575" y="1247775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05219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8860482" y="-23813"/>
            <a:ext cx="1243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13</a:t>
            </a:r>
            <a:endParaRPr lang="de-DE" sz="800" dirty="0">
              <a:latin typeface="Times New Roman" pitchFamily="18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747683" y="1409686"/>
            <a:ext cx="8388000" cy="451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04794" y="6462713"/>
            <a:ext cx="9217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/>
              <a:t>*) USA: Federal Funds Rate (Zielmarkenband 0% - 0,25 %); EWU: Hauptrefinanzierungssatz; GBR: </a:t>
            </a:r>
            <a:r>
              <a:rPr lang="de-DE" sz="1000" dirty="0" err="1"/>
              <a:t>Repo</a:t>
            </a:r>
            <a:r>
              <a:rPr lang="de-DE" sz="1000" dirty="0"/>
              <a:t> Rate; Japan: Tagesgeld (</a:t>
            </a:r>
            <a:r>
              <a:rPr lang="de-DE" sz="1000" dirty="0" smtClean="0"/>
              <a:t>Zielmarkenband 0% - 0.10%)</a:t>
            </a:r>
            <a:endParaRPr lang="de-DE" sz="10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345613" y="5602288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FF"/>
                </a:solidFill>
              </a:rPr>
              <a:t>0,25%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45613" y="4835252"/>
            <a:ext cx="619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rgbClr val="FF3399"/>
                </a:solidFill>
              </a:rPr>
              <a:t>1,50%</a:t>
            </a:r>
            <a:endParaRPr lang="de-DE" sz="1200" b="1" dirty="0">
              <a:solidFill>
                <a:srgbClr val="FF3399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345613" y="5459413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990099"/>
                </a:solidFill>
              </a:rPr>
              <a:t>0,50%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345613" y="5746750"/>
            <a:ext cx="614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9900"/>
                </a:solidFill>
              </a:rPr>
              <a:t>0,10%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71443" y="1133459"/>
          <a:ext cx="9144064" cy="5224499"/>
        </p:xfrm>
        <a:graphic>
          <a:graphicData uri="http://schemas.openxmlformats.org/presentationml/2006/ole">
            <p:oleObj spid="_x0000_s1856514" name="Zeichnung" r:id="rId4" imgW="2620800" imgH="1270800" progId="FLW3Drawing">
              <p:embed/>
            </p:oleObj>
          </a:graphicData>
        </a:graphic>
      </p:graphicFrame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605071" y="3043238"/>
            <a:ext cx="1652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9900CC"/>
                </a:solidFill>
              </a:rPr>
              <a:t>Großbritannien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643171" y="43021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00FF"/>
                </a:solidFill>
              </a:rPr>
              <a:t>USA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643171" y="35591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3399"/>
                </a:solidFill>
              </a:rPr>
              <a:t>EWU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643171" y="5589588"/>
            <a:ext cx="769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09900"/>
                </a:solidFill>
              </a:rPr>
              <a:t>Japan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632075" y="158403"/>
            <a:ext cx="556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b="1" dirty="0"/>
              <a:t>Entwicklung der Notenbankzinsen *</a:t>
            </a:r>
            <a:r>
              <a:rPr lang="de-DE" b="1" baseline="30000" dirty="0"/>
              <a:t>)</a:t>
            </a:r>
            <a:r>
              <a:rPr lang="de-DE" b="1" dirty="0"/>
              <a:t> in ausgewählten Ländern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1288" y="1219200"/>
            <a:ext cx="106362" cy="5181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146300" y="228600"/>
            <a:ext cx="701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de-DE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600200" y="228600"/>
            <a:ext cx="7562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898525" y="6572250"/>
            <a:ext cx="1004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Quelle: EZB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8860482" y="0"/>
            <a:ext cx="1243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14</a:t>
            </a:r>
            <a:endParaRPr lang="de-DE" sz="800" dirty="0">
              <a:latin typeface="Times New Roman" pitchFamily="18" charset="0"/>
            </a:endParaRPr>
          </a:p>
        </p:txBody>
      </p:sp>
      <p:sp>
        <p:nvSpPr>
          <p:cNvPr id="1157129" name="Text Box 9"/>
          <p:cNvSpPr txBox="1">
            <a:spLocks noChangeArrowheads="1"/>
          </p:cNvSpPr>
          <p:nvPr/>
        </p:nvSpPr>
        <p:spPr bwMode="auto">
          <a:xfrm>
            <a:off x="5603875" y="2171700"/>
            <a:ext cx="25590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pitchFamily="18" charset="0"/>
              </a:rPr>
              <a:t/>
            </a:r>
            <a:br>
              <a:rPr lang="de-DE" sz="2400" b="1">
                <a:latin typeface="Times New Roman" pitchFamily="18" charset="0"/>
              </a:rPr>
            </a:br>
            <a:endParaRPr lang="de-DE" sz="2000">
              <a:latin typeface="Times New Roman" pitchFamily="18" charset="0"/>
            </a:endParaRP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681192" y="6550025"/>
            <a:ext cx="3005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Letzte Angaben </a:t>
            </a:r>
            <a:r>
              <a:rPr lang="de-DE" sz="1200" dirty="0" smtClean="0"/>
              <a:t>vom 27. September 2011</a:t>
            </a:r>
            <a:endParaRPr lang="de-DE" sz="12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01816" y="93663"/>
            <a:ext cx="6987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Höhe und Struktur der </a:t>
            </a:r>
            <a:r>
              <a:rPr lang="de-D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bereitgestellten Gesamtliquidität </a:t>
            </a:r>
            <a:r>
              <a:rPr lang="de-DE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 </a:t>
            </a:r>
            <a:r>
              <a:rPr lang="de-D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Eurosystems</a:t>
            </a:r>
            <a:endParaRPr lang="de-DE" sz="2800" b="1" dirty="0">
              <a:latin typeface="Arial" pitchFamily="34" charset="0"/>
            </a:endParaRPr>
          </a:p>
        </p:txBody>
      </p:sp>
      <p:graphicFrame>
        <p:nvGraphicFramePr>
          <p:cNvPr id="1470468" name="Object 11"/>
          <p:cNvGraphicFramePr>
            <a:graphicFrameLocks noChangeAspect="1"/>
          </p:cNvGraphicFramePr>
          <p:nvPr/>
        </p:nvGraphicFramePr>
        <p:xfrm>
          <a:off x="147638" y="1114425"/>
          <a:ext cx="9626600" cy="5357813"/>
        </p:xfrm>
        <a:graphic>
          <a:graphicData uri="http://schemas.openxmlformats.org/presentationml/2006/ole">
            <p:oleObj spid="_x0000_s1859586" name="Zeichnung" r:id="rId4" imgW="2430000" imgH="1540800" progId="FLW3Drawing">
              <p:embed/>
            </p:oleObj>
          </a:graphicData>
        </a:graphic>
      </p:graphicFrame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930275" y="6165850"/>
            <a:ext cx="180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754660" y="6165850"/>
            <a:ext cx="180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437840" y="5931738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2  0  0  7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69382" y="5929330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2  0  0  8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106541" y="5918200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2  0  0  9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592960" y="6165850"/>
            <a:ext cx="180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6412210" y="6165850"/>
            <a:ext cx="180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925791" y="5924550"/>
            <a:ext cx="784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2  0  1  0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8246422" y="6162694"/>
            <a:ext cx="133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623630" y="5929330"/>
            <a:ext cx="740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2  0 1  1</a:t>
            </a:r>
            <a:endParaRPr lang="de-DE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841432" y="-19050"/>
            <a:ext cx="1357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200" b="1" dirty="0"/>
              <a:t>Schaubild </a:t>
            </a:r>
            <a:r>
              <a:rPr lang="de-DE" sz="1200" b="1" dirty="0" smtClean="0"/>
              <a:t>15</a:t>
            </a:r>
            <a:endParaRPr lang="de-DE" sz="1200" b="1" dirty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352550" y="307975"/>
            <a:ext cx="792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800" b="1"/>
              <a:t>Ankauf von Staatsanleihen durch die EZB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6750" y="6165850"/>
            <a:ext cx="2898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/>
              <a:t>Quelle: EZB, Weekly financial statement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40113" y="1090613"/>
            <a:ext cx="3663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 b="1"/>
              <a:t>Stand zum jeweiligen Wochenende; in Mrd Euro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147638" y="1196975"/>
          <a:ext cx="9413875" cy="4895850"/>
        </p:xfrm>
        <a:graphic>
          <a:graphicData uri="http://schemas.openxmlformats.org/presentationml/2006/ole">
            <p:oleObj spid="_x0000_s1853442" name="Zeichnung" r:id="rId4" imgW="2199600" imgH="1184400" progId="FLW3Drawing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488504" y="4005064"/>
            <a:ext cx="3600400" cy="2304256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CC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729038" y="1484313"/>
            <a:ext cx="2808287" cy="13890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41288" y="1219200"/>
            <a:ext cx="106362" cy="5181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8875713" y="0"/>
            <a:ext cx="1135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16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3759024" y="1522413"/>
            <a:ext cx="272100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600" dirty="0" smtClean="0"/>
              <a:t>Alternative Wege</a:t>
            </a:r>
            <a:endParaRPr lang="de-DE" sz="2600" dirty="0"/>
          </a:p>
          <a:p>
            <a:pPr algn="ctr"/>
            <a:r>
              <a:rPr lang="de-DE" sz="2600" dirty="0" smtClean="0"/>
              <a:t>für das </a:t>
            </a:r>
            <a:endParaRPr lang="de-DE" sz="2600" dirty="0"/>
          </a:p>
          <a:p>
            <a:pPr algn="ctr"/>
            <a:r>
              <a:rPr lang="de-DE" sz="2600" dirty="0" smtClean="0"/>
              <a:t>Eurosystem</a:t>
            </a:r>
            <a:endParaRPr lang="de-DE" sz="2600" dirty="0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648805" y="4005064"/>
            <a:ext cx="328808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 b="1" dirty="0" smtClean="0"/>
              <a:t>Sprung in die Fiskalunion</a:t>
            </a:r>
            <a:r>
              <a:rPr lang="de-DE" sz="1600" b="1" dirty="0" smtClean="0"/>
              <a:t> </a:t>
            </a:r>
          </a:p>
          <a:p>
            <a:pPr algn="ctr"/>
            <a:r>
              <a:rPr lang="de-DE" sz="1600" b="1" dirty="0" smtClean="0"/>
              <a:t>mit teilweiser Übertragung</a:t>
            </a:r>
          </a:p>
          <a:p>
            <a:pPr algn="ctr"/>
            <a:r>
              <a:rPr lang="de-DE" sz="1600" b="1" dirty="0" smtClean="0"/>
              <a:t>fiskalpolitischer Kompetenzen</a:t>
            </a:r>
          </a:p>
          <a:p>
            <a:pPr algn="ctr"/>
            <a:r>
              <a:rPr lang="de-DE" sz="1600" b="1" dirty="0" smtClean="0"/>
              <a:t>auf die europäische Ebene </a:t>
            </a:r>
            <a:endParaRPr lang="de-DE" sz="1600" b="1" dirty="0"/>
          </a:p>
          <a:p>
            <a:pPr algn="ctr"/>
            <a:endParaRPr lang="de-DE" sz="1600" b="1" dirty="0"/>
          </a:p>
          <a:p>
            <a:pPr algn="ctr">
              <a:buFont typeface="Symbol"/>
              <a:buChar char="Þ"/>
            </a:pPr>
            <a:r>
              <a:rPr lang="de-DE" sz="1600" b="1" dirty="0" smtClean="0"/>
              <a:t>  Schwer vorstellbar, </a:t>
            </a:r>
          </a:p>
          <a:p>
            <a:pPr algn="ctr"/>
            <a:r>
              <a:rPr lang="de-DE" sz="1600" b="1" dirty="0" smtClean="0"/>
              <a:t>derzeit kaum Bereitschaft zur </a:t>
            </a:r>
          </a:p>
          <a:p>
            <a:pPr algn="ctr"/>
            <a:r>
              <a:rPr lang="de-DE" sz="1600" b="1" dirty="0" smtClean="0"/>
              <a:t>Aufgabe nationaler fiskalischer </a:t>
            </a:r>
          </a:p>
          <a:p>
            <a:pPr algn="ctr"/>
            <a:r>
              <a:rPr lang="de-DE" sz="1600" b="1" dirty="0" smtClean="0"/>
              <a:t>Souveränität</a:t>
            </a:r>
            <a:endParaRPr lang="de-DE" sz="1600" b="1" dirty="0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H="1">
            <a:off x="2000672" y="2871789"/>
            <a:ext cx="1925216" cy="989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>
            <a:off x="6319839" y="2871789"/>
            <a:ext cx="1513482" cy="1061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33120" y="4005064"/>
            <a:ext cx="3600400" cy="2304256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CC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52225" y="4005064"/>
            <a:ext cx="37305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 b="1" dirty="0" smtClean="0"/>
              <a:t>Beibehaltung des bestehenden</a:t>
            </a:r>
          </a:p>
          <a:p>
            <a:pPr algn="ctr"/>
            <a:r>
              <a:rPr lang="de-DE" sz="1800" b="1" dirty="0" smtClean="0"/>
              <a:t>Ordnungsrahmens </a:t>
            </a:r>
            <a:r>
              <a:rPr lang="de-DE" sz="1600" b="1" dirty="0" smtClean="0"/>
              <a:t> </a:t>
            </a:r>
          </a:p>
          <a:p>
            <a:pPr algn="ctr"/>
            <a:r>
              <a:rPr lang="de-DE" sz="1600" b="1" dirty="0" smtClean="0"/>
              <a:t>mit Härtung an den entscheidenden </a:t>
            </a:r>
          </a:p>
          <a:p>
            <a:pPr algn="ctr"/>
            <a:r>
              <a:rPr lang="de-DE" sz="1600" b="1" dirty="0" smtClean="0"/>
              <a:t>„Schwachstellen“ </a:t>
            </a:r>
            <a:endParaRPr lang="de-DE" sz="1600" b="1" dirty="0"/>
          </a:p>
          <a:p>
            <a:pPr algn="ctr"/>
            <a:endParaRPr lang="de-DE" sz="1600" b="1" dirty="0"/>
          </a:p>
          <a:p>
            <a:pPr algn="ctr">
              <a:buFont typeface="Symbol"/>
              <a:buChar char="Þ"/>
            </a:pPr>
            <a:r>
              <a:rPr lang="de-DE" sz="1600" b="1" dirty="0" smtClean="0"/>
              <a:t>  Zweckmäßigeres Vorgehen, </a:t>
            </a:r>
          </a:p>
          <a:p>
            <a:pPr algn="ctr"/>
            <a:r>
              <a:rPr lang="de-DE" sz="1600" b="1" dirty="0" smtClean="0"/>
              <a:t>denn nicht das Regelwerk war</a:t>
            </a:r>
          </a:p>
          <a:p>
            <a:pPr algn="ctr"/>
            <a:r>
              <a:rPr lang="de-DE" sz="1600" b="1" dirty="0" smtClean="0"/>
              <a:t>falsch, sondern die Regeln wurden</a:t>
            </a:r>
          </a:p>
          <a:p>
            <a:pPr algn="ctr"/>
            <a:r>
              <a:rPr lang="de-DE" sz="1600" b="1" dirty="0" smtClean="0"/>
              <a:t>missachtet und gebeugt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84028" y="25978"/>
            <a:ext cx="7057404" cy="95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539750" indent="-539750" algn="ctr" eaLnBrk="1" hangingPunct="1"/>
            <a:r>
              <a:rPr lang="de-DE" sz="2800" b="1" dirty="0" smtClean="0"/>
              <a:t>Bundesbank sieht zwei Optionen für die</a:t>
            </a:r>
          </a:p>
          <a:p>
            <a:pPr marL="539750" indent="-539750" algn="ctr" eaLnBrk="1" hangingPunct="1"/>
            <a:r>
              <a:rPr lang="de-DE" sz="2800" b="1" dirty="0" smtClean="0"/>
              <a:t>Europäische Währungsunion  </a:t>
            </a:r>
            <a:endParaRPr lang="de-DE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742950" y="12192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1712913" y="388938"/>
            <a:ext cx="691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/>
              <a:t>Bisherige Rettungsschirme</a:t>
            </a:r>
            <a:endParaRPr lang="de-DE" sz="2800" b="1" dirty="0"/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8815032" y="0"/>
            <a:ext cx="117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Schaubild 17 </a:t>
            </a:r>
            <a:endParaRPr lang="de-DE" sz="800" dirty="0">
              <a:latin typeface="Times New Roman" pitchFamily="18" charset="0"/>
            </a:endParaRPr>
          </a:p>
        </p:txBody>
      </p:sp>
      <p:graphicFrame>
        <p:nvGraphicFramePr>
          <p:cNvPr id="1259522" name="Object 2"/>
          <p:cNvGraphicFramePr>
            <a:graphicFrameLocks noChangeAspect="1"/>
          </p:cNvGraphicFramePr>
          <p:nvPr/>
        </p:nvGraphicFramePr>
        <p:xfrm>
          <a:off x="2484784" y="2468464"/>
          <a:ext cx="5087938" cy="3455987"/>
        </p:xfrm>
        <a:graphic>
          <a:graphicData uri="http://schemas.openxmlformats.org/presentationml/2006/ole">
            <p:oleObj spid="_x0000_s1675266" name="Zeichnung" r:id="rId4" imgW="1918800" imgH="1299600" progId="FLW3Drawing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57778" y="1556792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/>
              <a:t>Beschluss 1./2. Mai 2010</a:t>
            </a:r>
          </a:p>
          <a:p>
            <a:pPr algn="ctr"/>
            <a:endParaRPr lang="de-DE" sz="1800" b="1" dirty="0" smtClean="0"/>
          </a:p>
          <a:p>
            <a:pPr algn="ctr"/>
            <a:r>
              <a:rPr lang="de-DE" sz="1800" b="1" dirty="0" smtClean="0"/>
              <a:t>Schirm für </a:t>
            </a:r>
          </a:p>
          <a:p>
            <a:pPr algn="ctr"/>
            <a:r>
              <a:rPr lang="de-DE" sz="1800" b="1" dirty="0" smtClean="0"/>
              <a:t>Griechenland</a:t>
            </a:r>
            <a:endParaRPr lang="de-DE" sz="1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58539" y="1558781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/>
              <a:t>Beschluss 8./9. Mai 2010</a:t>
            </a:r>
          </a:p>
          <a:p>
            <a:pPr algn="ctr"/>
            <a:endParaRPr lang="de-DE" sz="1800" b="1" dirty="0" smtClean="0"/>
          </a:p>
          <a:p>
            <a:pPr algn="ctr"/>
            <a:r>
              <a:rPr lang="de-DE" sz="1800" b="1" dirty="0" smtClean="0"/>
              <a:t>Schirm für den </a:t>
            </a:r>
          </a:p>
          <a:p>
            <a:pPr algn="ctr"/>
            <a:r>
              <a:rPr lang="de-DE" sz="1800" b="1" dirty="0" smtClean="0"/>
              <a:t>gesamten Euroraum</a:t>
            </a:r>
            <a:endParaRPr lang="de-DE" sz="1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113240" y="155888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Inanspruchnahme</a:t>
            </a:r>
          </a:p>
        </p:txBody>
      </p:sp>
      <p:graphicFrame>
        <p:nvGraphicFramePr>
          <p:cNvPr id="1847299" name="Object 3"/>
          <p:cNvGraphicFramePr>
            <a:graphicFrameLocks noChangeAspect="1"/>
          </p:cNvGraphicFramePr>
          <p:nvPr/>
        </p:nvGraphicFramePr>
        <p:xfrm>
          <a:off x="483642" y="3084191"/>
          <a:ext cx="2597150" cy="1763712"/>
        </p:xfrm>
        <a:graphic>
          <a:graphicData uri="http://schemas.openxmlformats.org/presentationml/2006/ole">
            <p:oleObj spid="_x0000_s1675267" name="Zeichnung" r:id="rId5" imgW="1918800" imgH="1299600" progId="FLW3Drawing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48545" y="4922004"/>
            <a:ext cx="2512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beteiligt:</a:t>
            </a:r>
          </a:p>
          <a:p>
            <a:r>
              <a:rPr lang="de-DE" sz="1400" b="1" dirty="0" smtClean="0"/>
              <a:t>EU-Länder (direkte Kredite)</a:t>
            </a:r>
          </a:p>
          <a:p>
            <a:r>
              <a:rPr lang="de-DE" sz="1400" b="1" dirty="0" smtClean="0"/>
              <a:t>IWF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152800" y="5602880"/>
            <a:ext cx="46394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beteiligt:</a:t>
            </a:r>
          </a:p>
          <a:p>
            <a:r>
              <a:rPr lang="de-DE" sz="1400" b="1" dirty="0" smtClean="0"/>
              <a:t>EWU-Länder (über Zweckgesellschaft EFSF)</a:t>
            </a:r>
          </a:p>
          <a:p>
            <a:r>
              <a:rPr lang="de-DE" sz="1400" b="1" dirty="0" smtClean="0"/>
              <a:t>EU-Kommission (EFSM)</a:t>
            </a:r>
          </a:p>
          <a:p>
            <a:r>
              <a:rPr lang="de-DE" sz="1400" b="1" dirty="0" smtClean="0"/>
              <a:t>IWF</a:t>
            </a:r>
          </a:p>
          <a:p>
            <a:r>
              <a:rPr lang="de-DE" sz="1000" dirty="0" smtClean="0"/>
              <a:t>*) Lt. Beschluss der EU-Finanzminister soll der Anteil des EFSF auf 780 </a:t>
            </a:r>
            <a:r>
              <a:rPr lang="de-DE" sz="1000" dirty="0" err="1" smtClean="0"/>
              <a:t>Mrd</a:t>
            </a:r>
            <a:r>
              <a:rPr lang="de-DE" sz="1000" dirty="0" smtClean="0"/>
              <a:t> € </a:t>
            </a:r>
          </a:p>
          <a:p>
            <a:r>
              <a:rPr lang="de-DE" sz="1000" dirty="0" smtClean="0"/>
              <a:t>   steigen, der gesamte Rettungsschirm wird dann 1.090 </a:t>
            </a:r>
            <a:r>
              <a:rPr lang="de-DE" sz="1000" dirty="0" err="1" smtClean="0"/>
              <a:t>Mrd</a:t>
            </a:r>
            <a:r>
              <a:rPr lang="de-DE" sz="1000" dirty="0" smtClean="0"/>
              <a:t> € umfassen.</a:t>
            </a:r>
            <a:endParaRPr lang="de-DE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7297941" y="2700209"/>
            <a:ext cx="2409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Irland: 85 </a:t>
            </a:r>
            <a:r>
              <a:rPr lang="de-DE" sz="1600" b="1" dirty="0" err="1" smtClean="0"/>
              <a:t>Mrd</a:t>
            </a:r>
            <a:r>
              <a:rPr lang="de-DE" sz="1600" b="1" dirty="0" smtClean="0"/>
              <a:t> €</a:t>
            </a:r>
          </a:p>
          <a:p>
            <a:r>
              <a:rPr lang="de-DE" sz="1600" b="1" dirty="0" smtClean="0"/>
              <a:t>(Antrag am 21.11.2010)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94902" y="4788441"/>
            <a:ext cx="218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Portugal: 78 </a:t>
            </a:r>
            <a:r>
              <a:rPr lang="de-DE" sz="1600" b="1" dirty="0" err="1" smtClean="0"/>
              <a:t>Mrd</a:t>
            </a:r>
            <a:r>
              <a:rPr lang="de-DE" sz="1600" b="1" dirty="0" smtClean="0"/>
              <a:t> €</a:t>
            </a:r>
          </a:p>
          <a:p>
            <a:r>
              <a:rPr lang="de-DE" sz="1600" b="1" dirty="0" smtClean="0"/>
              <a:t>(Antrag am 8.4.2011)</a:t>
            </a:r>
          </a:p>
        </p:txBody>
      </p:sp>
      <p:cxnSp>
        <p:nvCxnSpPr>
          <p:cNvPr id="18" name="Gerade Verbindung 17"/>
          <p:cNvCxnSpPr/>
          <p:nvPr/>
        </p:nvCxnSpPr>
        <p:spPr bwMode="auto">
          <a:xfrm flipV="1">
            <a:off x="6516985" y="3240574"/>
            <a:ext cx="636940" cy="427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6588993" y="4509120"/>
            <a:ext cx="648072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47302" name="Picture 6" descr="Griechenlan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0592" y="2708921"/>
            <a:ext cx="864096" cy="518458"/>
          </a:xfrm>
          <a:prstGeom prst="rect">
            <a:avLst/>
          </a:prstGeom>
          <a:noFill/>
        </p:spPr>
      </p:pic>
      <p:pic>
        <p:nvPicPr>
          <p:cNvPr id="1847304" name="Picture 8" descr="Irlan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1272" y="3284985"/>
            <a:ext cx="864096" cy="518458"/>
          </a:xfrm>
          <a:prstGeom prst="rect">
            <a:avLst/>
          </a:prstGeom>
          <a:noFill/>
        </p:spPr>
      </p:pic>
      <p:pic>
        <p:nvPicPr>
          <p:cNvPr id="1847306" name="Picture 10" descr="Portugal mit Wappe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1272" y="5373217"/>
            <a:ext cx="864096" cy="518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36104" y="1484784"/>
            <a:ext cx="7920880" cy="456959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 b="1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20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r>
              <a:rPr lang="de-DE" sz="2000"/>
              <a:t> 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742950" y="12192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1280593" y="375047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 smtClean="0"/>
              <a:t>Beschlüsse des Euro-Gipfels vom 21. Juli 2011</a:t>
            </a: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8848940" y="0"/>
            <a:ext cx="117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Schaubild 18 </a:t>
            </a:r>
            <a:endParaRPr lang="de-DE" sz="800" dirty="0">
              <a:latin typeface="Times New Roman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36104" y="1517878"/>
            <a:ext cx="79053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Zweites Rettungspaket für Griechenland</a:t>
            </a:r>
          </a:p>
          <a:p>
            <a:r>
              <a:rPr lang="de-DE" sz="1400" b="1" dirty="0" smtClean="0"/>
              <a:t>   </a:t>
            </a:r>
          </a:p>
          <a:p>
            <a:r>
              <a:rPr lang="de-DE" sz="1400" b="1" dirty="0" smtClean="0"/>
              <a:t>       ► Volumen: 109 </a:t>
            </a:r>
            <a:r>
              <a:rPr lang="de-DE" sz="1400" b="1" dirty="0" err="1" smtClean="0"/>
              <a:t>Mrd</a:t>
            </a:r>
            <a:r>
              <a:rPr lang="de-DE" sz="1400" b="1" dirty="0" smtClean="0"/>
              <a:t> Euro (über EFSF)</a:t>
            </a:r>
          </a:p>
          <a:p>
            <a:r>
              <a:rPr lang="de-DE" sz="1400" b="1" dirty="0" smtClean="0"/>
              <a:t>	</a:t>
            </a:r>
          </a:p>
          <a:p>
            <a:r>
              <a:rPr lang="de-DE" sz="1400" b="1" dirty="0" smtClean="0"/>
              <a:t>       ► Beteiligung privater Gläubiger auf freiwilliger Basis</a:t>
            </a:r>
          </a:p>
          <a:p>
            <a:r>
              <a:rPr lang="de-DE" sz="1400" b="1" dirty="0" smtClean="0"/>
              <a:t>         </a:t>
            </a:r>
          </a:p>
          <a:p>
            <a:r>
              <a:rPr lang="de-DE" sz="1400" b="1" dirty="0" smtClean="0"/>
              <a:t>       ► Einräumung günstigerer Kreditkonditionen</a:t>
            </a:r>
          </a:p>
          <a:p>
            <a:endParaRPr lang="de-DE" sz="1400" b="1" dirty="0" smtClean="0"/>
          </a:p>
          <a:p>
            <a:r>
              <a:rPr lang="de-DE" sz="1400" b="1" dirty="0" smtClean="0"/>
              <a:t>       ► Streckung der Laufzeiten der Kredite von </a:t>
            </a:r>
            <a:r>
              <a:rPr lang="de-DE" sz="1400" b="1" dirty="0" smtClean="0"/>
              <a:t>7</a:t>
            </a:r>
            <a:r>
              <a:rPr lang="de-DE" sz="1400" b="1" baseline="20000" dirty="0" smtClean="0"/>
              <a:t>1</a:t>
            </a:r>
            <a:r>
              <a:rPr lang="de-DE" sz="1400" b="1" dirty="0" smtClean="0"/>
              <a:t>/</a:t>
            </a:r>
            <a:r>
              <a:rPr lang="de-DE" sz="1400" b="1" baseline="-10000" dirty="0" smtClean="0"/>
              <a:t>2</a:t>
            </a:r>
            <a:r>
              <a:rPr lang="de-DE" sz="1400" b="1" dirty="0" smtClean="0"/>
              <a:t> </a:t>
            </a:r>
            <a:r>
              <a:rPr lang="de-DE" sz="1400" b="1" dirty="0" smtClean="0"/>
              <a:t>auf 15 bis 30 Jahre </a:t>
            </a:r>
          </a:p>
          <a:p>
            <a:endParaRPr lang="de-DE" sz="1400" b="1" dirty="0" smtClean="0"/>
          </a:p>
          <a:p>
            <a:endParaRPr lang="de-DE" sz="1400" b="1" dirty="0" smtClean="0"/>
          </a:p>
          <a:p>
            <a:r>
              <a:rPr lang="de-DE" sz="2000" b="1" dirty="0" smtClean="0"/>
              <a:t>Erweiterung der Kompetenzen des EFSF (und künftigem ESM)</a:t>
            </a:r>
          </a:p>
          <a:p>
            <a:pPr marL="361950" indent="-361950">
              <a:spcBef>
                <a:spcPts val="0"/>
              </a:spcBef>
            </a:pPr>
            <a:endParaRPr lang="de-DE" sz="1400" b="1" dirty="0" smtClean="0"/>
          </a:p>
          <a:p>
            <a:pPr marL="361950" indent="-361950">
              <a:spcBef>
                <a:spcPts val="0"/>
              </a:spcBef>
            </a:pPr>
            <a:r>
              <a:rPr lang="de-DE" sz="1400" b="1" dirty="0" smtClean="0"/>
              <a:t>	► Kauf von Staatsanleihen auf dem Sekundärmarkt </a:t>
            </a:r>
          </a:p>
          <a:p>
            <a:pPr marL="361950" indent="-361950">
              <a:spcBef>
                <a:spcPts val="0"/>
              </a:spcBef>
            </a:pPr>
            <a:r>
              <a:rPr lang="de-DE" sz="1400" b="1" dirty="0" smtClean="0"/>
              <a:t>   </a:t>
            </a:r>
          </a:p>
          <a:p>
            <a:pPr marL="361950" indent="-361950">
              <a:spcBef>
                <a:spcPts val="0"/>
              </a:spcBef>
            </a:pPr>
            <a:r>
              <a:rPr lang="de-DE" sz="1400" b="1" dirty="0" smtClean="0"/>
              <a:t>	► </a:t>
            </a:r>
            <a:r>
              <a:rPr lang="de-DE" sz="1400" b="1" dirty="0" err="1" smtClean="0"/>
              <a:t>Rekapitalisierung</a:t>
            </a:r>
            <a:r>
              <a:rPr lang="de-DE" sz="1400" b="1" dirty="0" smtClean="0"/>
              <a:t> von Banken (über Kredite an die jeweiligen Regierungen)</a:t>
            </a:r>
          </a:p>
          <a:p>
            <a:pPr marL="361950" indent="-361950">
              <a:spcBef>
                <a:spcPts val="0"/>
              </a:spcBef>
            </a:pPr>
            <a:endParaRPr lang="de-DE" sz="1400" b="1" dirty="0" smtClean="0"/>
          </a:p>
          <a:p>
            <a:pPr marL="361950" indent="-361950">
              <a:spcBef>
                <a:spcPts val="0"/>
              </a:spcBef>
            </a:pPr>
            <a:r>
              <a:rPr lang="de-DE" sz="1400" b="1" dirty="0" smtClean="0"/>
              <a:t>	► EFSF als vorbeugende Maßnahme (bisher lediglich als Ultima Ratio)</a:t>
            </a:r>
          </a:p>
          <a:p>
            <a:r>
              <a:rPr lang="de-DE" sz="1400" b="1" dirty="0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Text Box 2"/>
          <p:cNvSpPr txBox="1">
            <a:spLocks noChangeArrowheads="1"/>
          </p:cNvSpPr>
          <p:nvPr/>
        </p:nvSpPr>
        <p:spPr bwMode="auto">
          <a:xfrm>
            <a:off x="8916913" y="-19050"/>
            <a:ext cx="143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Schaubild </a:t>
            </a:r>
            <a:r>
              <a:rPr lang="de-DE" sz="1200" b="1" dirty="0" smtClean="0"/>
              <a:t>1</a:t>
            </a:r>
            <a:endParaRPr lang="de-DE" sz="1200" b="1" dirty="0"/>
          </a:p>
        </p:txBody>
      </p:sp>
      <p:sp>
        <p:nvSpPr>
          <p:cNvPr id="1045507" name="Rectangle 3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08" name="Line 4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09" name="Text Box 5"/>
          <p:cNvSpPr txBox="1">
            <a:spLocks noChangeArrowheads="1"/>
          </p:cNvSpPr>
          <p:nvPr/>
        </p:nvSpPr>
        <p:spPr bwMode="auto">
          <a:xfrm>
            <a:off x="1651000" y="1146175"/>
            <a:ext cx="679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b="1"/>
              <a:t>Wirtschaftswachstum in der Bundesrepublik Deutschland in %, ab 1992 neuer Gebietstand </a:t>
            </a:r>
          </a:p>
        </p:txBody>
      </p:sp>
      <p:graphicFrame>
        <p:nvGraphicFramePr>
          <p:cNvPr id="1045510" name="Object 6"/>
          <p:cNvGraphicFramePr>
            <a:graphicFrameLocks noChangeAspect="1"/>
          </p:cNvGraphicFramePr>
          <p:nvPr/>
        </p:nvGraphicFramePr>
        <p:xfrm>
          <a:off x="528638" y="1317625"/>
          <a:ext cx="8993187" cy="5497513"/>
        </p:xfrm>
        <a:graphic>
          <a:graphicData uri="http://schemas.openxmlformats.org/presentationml/2006/ole">
            <p:oleObj spid="_x0000_s1797122" name="Zeichnung" r:id="rId4" imgW="2584800" imgH="1742400" progId="FLW3Drawing">
              <p:embed/>
            </p:oleObj>
          </a:graphicData>
        </a:graphic>
      </p:graphicFrame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4280552" y="4951413"/>
            <a:ext cx="96838" cy="153987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2" name="Rectangle 8"/>
          <p:cNvSpPr>
            <a:spLocks noChangeArrowheads="1"/>
          </p:cNvSpPr>
          <p:nvPr/>
        </p:nvSpPr>
        <p:spPr bwMode="auto">
          <a:xfrm>
            <a:off x="5250798" y="4946650"/>
            <a:ext cx="96838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3" name="Rectangle 9"/>
          <p:cNvSpPr>
            <a:spLocks noChangeArrowheads="1"/>
          </p:cNvSpPr>
          <p:nvPr/>
        </p:nvSpPr>
        <p:spPr bwMode="auto">
          <a:xfrm>
            <a:off x="6748463" y="4954588"/>
            <a:ext cx="98425" cy="180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4" name="Rectangle 10"/>
          <p:cNvSpPr>
            <a:spLocks noChangeArrowheads="1"/>
          </p:cNvSpPr>
          <p:nvPr/>
        </p:nvSpPr>
        <p:spPr bwMode="auto">
          <a:xfrm>
            <a:off x="3181350" y="4954588"/>
            <a:ext cx="107950" cy="53975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5" name="Rectangle 11"/>
          <p:cNvSpPr>
            <a:spLocks noChangeArrowheads="1"/>
          </p:cNvSpPr>
          <p:nvPr/>
        </p:nvSpPr>
        <p:spPr bwMode="auto">
          <a:xfrm>
            <a:off x="8121650" y="4953000"/>
            <a:ext cx="100013" cy="7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6" name="Rectangle 12"/>
          <p:cNvSpPr>
            <a:spLocks noChangeArrowheads="1"/>
          </p:cNvSpPr>
          <p:nvPr/>
        </p:nvSpPr>
        <p:spPr bwMode="auto">
          <a:xfrm>
            <a:off x="8933423" y="4956175"/>
            <a:ext cx="100012" cy="882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2992438" y="528478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1967</a:t>
            </a:r>
          </a:p>
        </p:txBody>
      </p:sp>
      <p:sp>
        <p:nvSpPr>
          <p:cNvPr id="1045518" name="Text Box 14"/>
          <p:cNvSpPr txBox="1">
            <a:spLocks noChangeArrowheads="1"/>
          </p:cNvSpPr>
          <p:nvPr/>
        </p:nvSpPr>
        <p:spPr bwMode="auto">
          <a:xfrm>
            <a:off x="4064000" y="528161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1975</a:t>
            </a:r>
          </a:p>
        </p:txBody>
      </p:sp>
      <p:sp>
        <p:nvSpPr>
          <p:cNvPr id="1045519" name="Text Box 15"/>
          <p:cNvSpPr txBox="1">
            <a:spLocks noChangeArrowheads="1"/>
          </p:cNvSpPr>
          <p:nvPr/>
        </p:nvSpPr>
        <p:spPr bwMode="auto">
          <a:xfrm>
            <a:off x="5022850" y="528161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1982</a:t>
            </a:r>
          </a:p>
        </p:txBody>
      </p:sp>
      <p:sp>
        <p:nvSpPr>
          <p:cNvPr id="1045520" name="Text Box 16"/>
          <p:cNvSpPr txBox="1">
            <a:spLocks noChangeArrowheads="1"/>
          </p:cNvSpPr>
          <p:nvPr/>
        </p:nvSpPr>
        <p:spPr bwMode="auto">
          <a:xfrm>
            <a:off x="6477000" y="528637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1993</a:t>
            </a:r>
          </a:p>
        </p:txBody>
      </p:sp>
      <p:sp>
        <p:nvSpPr>
          <p:cNvPr id="1045521" name="Text Box 17"/>
          <p:cNvSpPr txBox="1">
            <a:spLocks noChangeArrowheads="1"/>
          </p:cNvSpPr>
          <p:nvPr/>
        </p:nvSpPr>
        <p:spPr bwMode="auto">
          <a:xfrm>
            <a:off x="7866063" y="528478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2003</a:t>
            </a:r>
          </a:p>
        </p:txBody>
      </p:sp>
      <p:sp>
        <p:nvSpPr>
          <p:cNvPr id="1045522" name="Text Box 18"/>
          <p:cNvSpPr txBox="1">
            <a:spLocks noChangeArrowheads="1"/>
          </p:cNvSpPr>
          <p:nvPr/>
        </p:nvSpPr>
        <p:spPr bwMode="auto">
          <a:xfrm>
            <a:off x="8696325" y="602138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2009</a:t>
            </a:r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1492250" y="333375"/>
            <a:ext cx="759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Konjunkturwellen 1950 –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1539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742950" y="12192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424608" y="107107"/>
            <a:ext cx="76459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 dirty="0" smtClean="0"/>
              <a:t>Europäischer Stabilitätsmechanismus (ESM)</a:t>
            </a:r>
            <a:endParaRPr lang="de-DE" sz="2800" b="1" dirty="0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8839263" y="-23813"/>
            <a:ext cx="1135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/>
              <a:t>Schaubild 19</a:t>
            </a:r>
            <a:endParaRPr lang="de-DE" sz="800" dirty="0">
              <a:latin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33593" y="6318845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Handelsblatt; Originaldaten: EU-Kommission, EZB</a:t>
            </a:r>
            <a:endParaRPr lang="de-DE" sz="1200" dirty="0"/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755" y="1240185"/>
            <a:ext cx="5156423" cy="5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794910" y="6079946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 Euroraumes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4175770" y="5949280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807618" y="1988840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86560" y="194540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Bareinlagen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2807618" y="3309367"/>
            <a:ext cx="136815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73710" y="329601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Garantien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2889150" y="4163938"/>
            <a:ext cx="1195561" cy="2487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49910" y="412933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Bareinlagen in</a:t>
            </a:r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1288" y="1219200"/>
            <a:ext cx="106362" cy="5181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32520" y="1868626"/>
            <a:ext cx="8568952" cy="357659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 b="1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20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r>
              <a:rPr lang="de-DE" sz="2000"/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860482" y="0"/>
            <a:ext cx="1135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20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40632" y="97986"/>
            <a:ext cx="7344816" cy="831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de-DE" b="1" dirty="0" smtClean="0"/>
              <a:t>Sondergipfel 21. Juli 2011: Kritik der Bundesbank zur Ausweitung von EFSF und ESM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37253" y="1990581"/>
            <a:ext cx="856421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de-DE" sz="1800" b="1" dirty="0" smtClean="0"/>
              <a:t>►	Angedachte Lockerung der Kreditkonditionen: Senken Anreize zu solider Finanzpolitik</a:t>
            </a:r>
          </a:p>
          <a:p>
            <a:pPr marL="361950" indent="-361950">
              <a:spcBef>
                <a:spcPts val="0"/>
              </a:spcBef>
            </a:pPr>
            <a:endParaRPr lang="de-DE" sz="1800" b="1" dirty="0" smtClean="0"/>
          </a:p>
          <a:p>
            <a:pPr marL="361950" indent="-361950">
              <a:spcBef>
                <a:spcPts val="0"/>
              </a:spcBef>
            </a:pPr>
            <a:r>
              <a:rPr lang="de-DE" sz="1800" b="1" dirty="0" smtClean="0"/>
              <a:t>► 	</a:t>
            </a:r>
            <a:r>
              <a:rPr lang="de-DE" sz="1800" b="1" dirty="0" err="1" smtClean="0"/>
              <a:t>Staatsanleihenankauf</a:t>
            </a:r>
            <a:r>
              <a:rPr lang="de-DE" sz="1800" b="1" dirty="0" smtClean="0"/>
              <a:t> am Sekundärmarkt: Strikte Bindung an Spar- und</a:t>
            </a:r>
          </a:p>
          <a:p>
            <a:pPr marL="361950" indent="-361950">
              <a:spcBef>
                <a:spcPts val="0"/>
              </a:spcBef>
            </a:pPr>
            <a:r>
              <a:rPr lang="de-DE" sz="1800" b="1" dirty="0" smtClean="0"/>
              <a:t>	Reformauflagen nicht gesichert</a:t>
            </a:r>
          </a:p>
          <a:p>
            <a:pPr marL="361950" indent="-361950">
              <a:spcBef>
                <a:spcPts val="0"/>
              </a:spcBef>
            </a:pPr>
            <a:endParaRPr lang="de-DE" sz="1800" b="1" dirty="0" smtClean="0"/>
          </a:p>
          <a:p>
            <a:pPr marL="361950" indent="-361950">
              <a:spcBef>
                <a:spcPts val="0"/>
              </a:spcBef>
            </a:pPr>
            <a:r>
              <a:rPr lang="de-DE" sz="1800" b="1" dirty="0" smtClean="0"/>
              <a:t>►	Darlehensvergabe an Staaten zur Banken-</a:t>
            </a:r>
            <a:r>
              <a:rPr lang="de-DE" sz="1800" b="1" dirty="0" err="1" smtClean="0"/>
              <a:t>Rekapitalisierung</a:t>
            </a:r>
            <a:r>
              <a:rPr lang="de-DE" sz="1800" b="1" dirty="0" smtClean="0"/>
              <a:t>: Auch hier Bindung an Auflagen nicht geklärt</a:t>
            </a:r>
          </a:p>
          <a:p>
            <a:pPr marL="361950" indent="-361950">
              <a:spcBef>
                <a:spcPts val="0"/>
              </a:spcBef>
            </a:pPr>
            <a:endParaRPr lang="de-DE" sz="1800" b="1" dirty="0" smtClean="0"/>
          </a:p>
          <a:p>
            <a:pPr marL="361950" indent="-361950">
              <a:spcBef>
                <a:spcPts val="0"/>
              </a:spcBef>
            </a:pPr>
            <a:endParaRPr lang="de-DE" sz="1800" b="1" dirty="0" smtClean="0"/>
          </a:p>
          <a:p>
            <a:pPr marL="361950" indent="-361950">
              <a:spcBef>
                <a:spcPts val="0"/>
              </a:spcBef>
            </a:pPr>
            <a:r>
              <a:rPr lang="de-DE" sz="1800" b="1" dirty="0" smtClean="0"/>
              <a:t>=&gt;	Rahmen der Währungsunion verliert an Konsistenz: Finanzpolitik weiter in nationaler Hand, Risiken werden aber zusehends </a:t>
            </a:r>
            <a:r>
              <a:rPr lang="de-DE" sz="1800" b="1" dirty="0" err="1" smtClean="0"/>
              <a:t>vergemeinschaftet</a:t>
            </a:r>
            <a:r>
              <a:rPr lang="de-DE" sz="1800" b="1" dirty="0" smtClean="0"/>
              <a:t>   </a:t>
            </a:r>
            <a:endParaRPr lang="de-DE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1288" y="1219200"/>
            <a:ext cx="106362" cy="5181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5312" y="1723030"/>
            <a:ext cx="8606160" cy="40758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 b="1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20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endParaRPr lang="de-DE" sz="1900"/>
          </a:p>
          <a:p>
            <a:pPr marL="355600" indent="-355600">
              <a:spcBef>
                <a:spcPct val="80000"/>
              </a:spcBef>
              <a:tabLst>
                <a:tab pos="0" algn="l"/>
              </a:tabLst>
            </a:pPr>
            <a:r>
              <a:rPr lang="de-DE" sz="2000"/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834438" y="0"/>
            <a:ext cx="117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21 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12640" y="116632"/>
            <a:ext cx="7286676" cy="95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de-DE" sz="2800" b="1" dirty="0" smtClean="0"/>
              <a:t>Lehren aus der Krise: </a:t>
            </a:r>
          </a:p>
          <a:p>
            <a:pPr algn="ctr" eaLnBrk="1" hangingPunct="1"/>
            <a:r>
              <a:rPr lang="de-DE" sz="2800" b="1" dirty="0" smtClean="0"/>
              <a:t>Härtung des Stabilitätspakts</a:t>
            </a:r>
            <a:endParaRPr lang="de-DE" sz="2800" b="1" dirty="0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04528" y="1550397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</a:pPr>
            <a:endParaRPr lang="de-DE" sz="1600" b="1" dirty="0" smtClean="0"/>
          </a:p>
          <a:p>
            <a:pPr marL="361950" indent="-361950">
              <a:spcBef>
                <a:spcPct val="50000"/>
              </a:spcBef>
            </a:pPr>
            <a:r>
              <a:rPr lang="de-DE" sz="1600" b="1" dirty="0" smtClean="0"/>
              <a:t>       Am 15.09.2011 einigten sich EU-Parlament und Rat auf eine Verschärfung des EU-Stabilitäts- und Wachstumspakts.</a:t>
            </a:r>
          </a:p>
          <a:p>
            <a:pPr marL="361950" indent="-361950">
              <a:spcBef>
                <a:spcPct val="50000"/>
              </a:spcBef>
            </a:pPr>
            <a:r>
              <a:rPr lang="de-DE" sz="1600" b="1" u="sng" dirty="0" smtClean="0"/>
              <a:t>Die wichtigsten Punkte:</a:t>
            </a:r>
          </a:p>
          <a:p>
            <a:pPr marL="266700" indent="-266700">
              <a:spcBef>
                <a:spcPct val="50000"/>
              </a:spcBef>
              <a:buFont typeface="Symbol" pitchFamily="18" charset="2"/>
              <a:buChar char="-"/>
            </a:pPr>
            <a:r>
              <a:rPr lang="de-DE" sz="1600" b="1" dirty="0" smtClean="0"/>
              <a:t>Frühere Sanktionen: </a:t>
            </a:r>
            <a:r>
              <a:rPr lang="de-DE" sz="1600" dirty="0" smtClean="0"/>
              <a:t>Einlagen </a:t>
            </a:r>
            <a:r>
              <a:rPr lang="de-DE" sz="1600" dirty="0" err="1" smtClean="0"/>
              <a:t>i.H.v</a:t>
            </a:r>
            <a:r>
              <a:rPr lang="de-DE" sz="1600" dirty="0" smtClean="0"/>
              <a:t>. 0,2 % des BIP schon zu Beginn des Verfahrens, später Umwandlung in Strafzahlung möglich</a:t>
            </a:r>
          </a:p>
          <a:p>
            <a:pPr marL="266700" indent="-266700">
              <a:spcBef>
                <a:spcPct val="50000"/>
              </a:spcBef>
              <a:buFont typeface="Symbol" pitchFamily="18" charset="2"/>
              <a:buChar char="-"/>
            </a:pPr>
            <a:r>
              <a:rPr lang="de-DE" sz="1600" b="1" dirty="0" smtClean="0"/>
              <a:t>Leichtere Eröffnung</a:t>
            </a:r>
            <a:r>
              <a:rPr lang="de-DE" sz="1600" dirty="0" smtClean="0"/>
              <a:t> des </a:t>
            </a:r>
            <a:r>
              <a:rPr lang="de-DE" sz="1600" b="1" dirty="0" smtClean="0"/>
              <a:t>Defizitverfahrens</a:t>
            </a:r>
            <a:r>
              <a:rPr lang="de-DE" sz="1600" dirty="0" smtClean="0"/>
              <a:t>, Entscheidung über Sanktionen während des Defizitverfahrens mit </a:t>
            </a:r>
            <a:r>
              <a:rPr lang="de-DE" sz="1600" b="1" dirty="0" smtClean="0"/>
              <a:t>umgekehrter Mehrheit</a:t>
            </a:r>
            <a:r>
              <a:rPr lang="de-DE" sz="1600" dirty="0" smtClean="0"/>
              <a:t> („</a:t>
            </a:r>
            <a:r>
              <a:rPr lang="de-DE" sz="1600" dirty="0" err="1" smtClean="0"/>
              <a:t>reverse</a:t>
            </a:r>
            <a:r>
              <a:rPr lang="de-DE" sz="1600" dirty="0" smtClean="0"/>
              <a:t> </a:t>
            </a:r>
            <a:r>
              <a:rPr lang="de-DE" sz="1600" dirty="0" err="1" smtClean="0"/>
              <a:t>majority</a:t>
            </a:r>
            <a:r>
              <a:rPr lang="de-DE" sz="1600" dirty="0" smtClean="0"/>
              <a:t> </a:t>
            </a:r>
            <a:r>
              <a:rPr lang="de-DE" sz="1600" dirty="0" err="1" smtClean="0"/>
              <a:t>rule</a:t>
            </a:r>
            <a:r>
              <a:rPr lang="de-DE" sz="1600" dirty="0" smtClean="0"/>
              <a:t>“)</a:t>
            </a:r>
          </a:p>
          <a:p>
            <a:pPr marL="266700" indent="-266700">
              <a:spcBef>
                <a:spcPct val="50000"/>
              </a:spcBef>
              <a:buFont typeface="Symbol" pitchFamily="18" charset="2"/>
              <a:buChar char="-"/>
            </a:pPr>
            <a:r>
              <a:rPr lang="de-DE" sz="1600" dirty="0" smtClean="0"/>
              <a:t>Stärkere Einbeziehung der </a:t>
            </a:r>
            <a:r>
              <a:rPr lang="de-DE" sz="1600" b="1" dirty="0" smtClean="0"/>
              <a:t>Gesamtverschuldung</a:t>
            </a:r>
            <a:r>
              <a:rPr lang="de-DE" sz="1600" dirty="0" smtClean="0"/>
              <a:t>: Abstand zur 60%-Marke muss im Durchschnitt der letzten drei Jahre um einen Zwanzigstel pro Jahr reduziert werden</a:t>
            </a:r>
          </a:p>
          <a:p>
            <a:pPr marL="266700" indent="-266700">
              <a:spcBef>
                <a:spcPct val="50000"/>
              </a:spcBef>
            </a:pPr>
            <a:endParaRPr lang="de-DE" sz="1600" dirty="0" smtClean="0"/>
          </a:p>
          <a:p>
            <a:pPr marL="266700" indent="-266700">
              <a:spcBef>
                <a:spcPct val="50000"/>
              </a:spcBef>
              <a:buFont typeface="Symbol" pitchFamily="18" charset="2"/>
              <a:buChar char="-"/>
            </a:pPr>
            <a:r>
              <a:rPr lang="de-DE" sz="1600" dirty="0" smtClean="0"/>
              <a:t>Flankierend dazu:</a:t>
            </a:r>
            <a:r>
              <a:rPr lang="de-DE" sz="1600" b="1" dirty="0" smtClean="0"/>
              <a:t> Makroökonomisches Überwachungsverfahren </a:t>
            </a:r>
            <a:r>
              <a:rPr lang="de-DE" sz="1600" dirty="0" smtClean="0"/>
              <a:t>(Sanktionen auf-</a:t>
            </a:r>
            <a:r>
              <a:rPr lang="de-DE" sz="1600" dirty="0" err="1" smtClean="0"/>
              <a:t>grund</a:t>
            </a:r>
            <a:r>
              <a:rPr lang="de-DE" sz="1600" dirty="0" smtClean="0"/>
              <a:t> hoher Leistungsbilanzüberschüsse möglich)</a:t>
            </a:r>
          </a:p>
          <a:p>
            <a:pPr marL="266700" indent="-266700">
              <a:spcBef>
                <a:spcPct val="50000"/>
              </a:spcBef>
            </a:pPr>
            <a:endParaRPr lang="de-DE" sz="1600" b="1" dirty="0" smtClean="0"/>
          </a:p>
          <a:p>
            <a:pPr marL="266700" indent="-266700">
              <a:spcBef>
                <a:spcPct val="50000"/>
              </a:spcBef>
            </a:pPr>
            <a:r>
              <a:rPr lang="de-DE" sz="1600" b="1" dirty="0" smtClean="0"/>
              <a:t>  </a:t>
            </a:r>
            <a:endParaRPr lang="de-DE" sz="1600" dirty="0" smtClean="0"/>
          </a:p>
          <a:p>
            <a:pPr marL="361950" indent="-361950">
              <a:spcBef>
                <a:spcPct val="50000"/>
              </a:spcBef>
            </a:pP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Text Box 2"/>
          <p:cNvSpPr txBox="1">
            <a:spLocks noChangeArrowheads="1"/>
          </p:cNvSpPr>
          <p:nvPr/>
        </p:nvSpPr>
        <p:spPr bwMode="auto">
          <a:xfrm>
            <a:off x="1568450" y="-27384"/>
            <a:ext cx="7054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 b="1" dirty="0" smtClean="0"/>
              <a:t>Auftragseingänge und Industrieproduktion in </a:t>
            </a:r>
            <a:r>
              <a:rPr lang="de-DE" sz="2800" b="1" dirty="0"/>
              <a:t>Deutschland</a:t>
            </a:r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8924962" y="-19050"/>
            <a:ext cx="1357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Schaubild </a:t>
            </a:r>
            <a:r>
              <a:rPr lang="de-DE" sz="1200" b="1" dirty="0" smtClean="0"/>
              <a:t>2</a:t>
            </a:r>
            <a:endParaRPr lang="de-DE" sz="1200" b="1" dirty="0"/>
          </a:p>
        </p:txBody>
      </p:sp>
      <p:sp>
        <p:nvSpPr>
          <p:cNvPr id="1108996" name="Rectangle 4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08997" name="Line 5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08998" name="Text Box 6"/>
          <p:cNvSpPr txBox="1">
            <a:spLocks noChangeArrowheads="1"/>
          </p:cNvSpPr>
          <p:nvPr/>
        </p:nvSpPr>
        <p:spPr bwMode="auto">
          <a:xfrm>
            <a:off x="3428405" y="1107976"/>
            <a:ext cx="3252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Saison- und preisbereinigt, geglättet</a:t>
            </a:r>
          </a:p>
        </p:txBody>
      </p:sp>
      <p:graphicFrame>
        <p:nvGraphicFramePr>
          <p:cNvPr id="1108999" name="Object 7"/>
          <p:cNvGraphicFramePr>
            <a:graphicFrameLocks noChangeAspect="1"/>
          </p:cNvGraphicFramePr>
          <p:nvPr/>
        </p:nvGraphicFramePr>
        <p:xfrm>
          <a:off x="416496" y="1342703"/>
          <a:ext cx="5450011" cy="4866034"/>
        </p:xfrm>
        <a:graphic>
          <a:graphicData uri="http://schemas.openxmlformats.org/presentationml/2006/ole">
            <p:oleObj spid="_x0000_s1887234" name="Zeichnung" r:id="rId4" imgW="1033200" imgH="1540800" progId="FLW3Drawing">
              <p:embed/>
            </p:oleObj>
          </a:graphicData>
        </a:graphic>
      </p:graphicFrame>
      <p:graphicFrame>
        <p:nvGraphicFramePr>
          <p:cNvPr id="2050053" name="Object 5"/>
          <p:cNvGraphicFramePr>
            <a:graphicFrameLocks noChangeAspect="1"/>
          </p:cNvGraphicFramePr>
          <p:nvPr/>
        </p:nvGraphicFramePr>
        <p:xfrm>
          <a:off x="5025008" y="1352550"/>
          <a:ext cx="4595812" cy="4865688"/>
        </p:xfrm>
        <a:graphic>
          <a:graphicData uri="http://schemas.openxmlformats.org/presentationml/2006/ole">
            <p:oleObj spid="_x0000_s1887235" name="Zeichnung" r:id="rId5" imgW="871200" imgH="1540800" progId="FLW3Drawing">
              <p:embed/>
            </p:oleObj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6077" y="6148536"/>
            <a:ext cx="4023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dirty="0" smtClean="0"/>
              <a:t>Quelle: Statistisches Bundesamt, Deutsche Bundesbank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81166" y="1196975"/>
            <a:ext cx="6929486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71463" y="1412875"/>
            <a:ext cx="92837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39750" indent="-539750" eaLnBrk="1" hangingPunct="1">
              <a:lnSpc>
                <a:spcPct val="80000"/>
              </a:lnSpc>
              <a:spcBef>
                <a:spcPct val="50000"/>
              </a:spcBef>
            </a:pPr>
            <a:endParaRPr lang="de-DE" sz="160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942015" y="-19050"/>
            <a:ext cx="1357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Schaubild </a:t>
            </a:r>
            <a:r>
              <a:rPr lang="de-DE" sz="1200" b="1" dirty="0" smtClean="0"/>
              <a:t>3</a:t>
            </a:r>
            <a:endParaRPr lang="de-DE" sz="1200" b="1" dirty="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713163" y="1211263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Werte in Mrd Euro, saisonbereinigt</a:t>
            </a:r>
          </a:p>
          <a:p>
            <a:endParaRPr lang="de-DE" sz="1200" b="1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ph/>
          </p:nvPr>
        </p:nvGraphicFramePr>
        <p:xfrm>
          <a:off x="2143720" y="1268413"/>
          <a:ext cx="5689600" cy="5184775"/>
        </p:xfrm>
        <a:graphic>
          <a:graphicData uri="http://schemas.openxmlformats.org/presentationml/2006/ole">
            <p:oleObj spid="_x0000_s1915906" name="Zeichnung" r:id="rId4" imgW="2466000" imgH="1364400" progId="FLW3Drawing">
              <p:embed/>
            </p:oleObj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379658" y="6191250"/>
            <a:ext cx="200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dirty="0"/>
              <a:t>Quelle: Statistisches Bundesamt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168525" y="1484784"/>
            <a:ext cx="33131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39750" indent="-539750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1800" b="1" dirty="0"/>
              <a:t>Entwicklung der Exporte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296021" y="3378200"/>
            <a:ext cx="1069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</a:rPr>
              <a:t>Rückgang </a:t>
            </a:r>
          </a:p>
          <a:p>
            <a:r>
              <a:rPr lang="de-DE" sz="1100" b="1" dirty="0">
                <a:solidFill>
                  <a:srgbClr val="FF0000"/>
                </a:solidFill>
              </a:rPr>
              <a:t>der Exporte </a:t>
            </a:r>
          </a:p>
          <a:p>
            <a:r>
              <a:rPr lang="de-DE" sz="1100" b="1" dirty="0">
                <a:solidFill>
                  <a:srgbClr val="FF0000"/>
                </a:solidFill>
              </a:rPr>
              <a:t>von </a:t>
            </a:r>
            <a:r>
              <a:rPr lang="de-DE" sz="1100" b="1" dirty="0" smtClean="0">
                <a:solidFill>
                  <a:srgbClr val="FF0000"/>
                </a:solidFill>
              </a:rPr>
              <a:t>Jan </a:t>
            </a:r>
            <a:r>
              <a:rPr lang="de-DE" sz="1100" b="1" dirty="0">
                <a:solidFill>
                  <a:srgbClr val="FF0000"/>
                </a:solidFill>
              </a:rPr>
              <a:t>2008</a:t>
            </a:r>
          </a:p>
          <a:p>
            <a:r>
              <a:rPr lang="de-DE" sz="1100" b="1" dirty="0">
                <a:solidFill>
                  <a:srgbClr val="FF0000"/>
                </a:solidFill>
              </a:rPr>
              <a:t>bis </a:t>
            </a:r>
            <a:r>
              <a:rPr lang="de-DE" sz="1100" b="1" dirty="0" smtClean="0">
                <a:solidFill>
                  <a:srgbClr val="FF0000"/>
                </a:solidFill>
              </a:rPr>
              <a:t>Mai </a:t>
            </a:r>
            <a:r>
              <a:rPr lang="de-DE" sz="1100" b="1" dirty="0">
                <a:solidFill>
                  <a:srgbClr val="FF0000"/>
                </a:solidFill>
              </a:rPr>
              <a:t>2009:</a:t>
            </a:r>
          </a:p>
          <a:p>
            <a:r>
              <a:rPr lang="de-DE" sz="1100" b="1" dirty="0">
                <a:solidFill>
                  <a:srgbClr val="FF0000"/>
                </a:solidFill>
              </a:rPr>
              <a:t>- </a:t>
            </a:r>
            <a:r>
              <a:rPr lang="de-DE" sz="1100" b="1" dirty="0" smtClean="0">
                <a:solidFill>
                  <a:srgbClr val="FF0000"/>
                </a:solidFill>
              </a:rPr>
              <a:t>25,4 </a:t>
            </a:r>
            <a:r>
              <a:rPr lang="de-DE" sz="1100" b="1" dirty="0">
                <a:solidFill>
                  <a:srgbClr val="FF0000"/>
                </a:solidFill>
              </a:rPr>
              <a:t>% 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061583" y="2655964"/>
            <a:ext cx="248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169024" y="5099473"/>
            <a:ext cx="234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385048" y="2665746"/>
            <a:ext cx="0" cy="241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16150" y="307975"/>
            <a:ext cx="5976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/>
              <a:t>Exporteinbruch und -erholung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473280" y="2438134"/>
            <a:ext cx="0" cy="26280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689304" y="2060848"/>
            <a:ext cx="11240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dirty="0" smtClean="0">
                <a:solidFill>
                  <a:srgbClr val="009900"/>
                </a:solidFill>
              </a:rPr>
              <a:t>Seit Feb 2011 </a:t>
            </a:r>
          </a:p>
          <a:p>
            <a:r>
              <a:rPr lang="de-DE" sz="1100" b="1" dirty="0" smtClean="0">
                <a:solidFill>
                  <a:srgbClr val="009900"/>
                </a:solidFill>
              </a:rPr>
              <a:t>liegen die Ex-</a:t>
            </a:r>
          </a:p>
          <a:p>
            <a:r>
              <a:rPr lang="de-DE" sz="1100" b="1" dirty="0" err="1" smtClean="0">
                <a:solidFill>
                  <a:srgbClr val="009900"/>
                </a:solidFill>
              </a:rPr>
              <a:t>porte</a:t>
            </a:r>
            <a:r>
              <a:rPr lang="de-DE" sz="1100" b="1" dirty="0" smtClean="0">
                <a:solidFill>
                  <a:srgbClr val="009900"/>
                </a:solidFill>
              </a:rPr>
              <a:t> wieder </a:t>
            </a:r>
          </a:p>
          <a:p>
            <a:r>
              <a:rPr lang="de-DE" sz="1100" b="1" dirty="0" smtClean="0">
                <a:solidFill>
                  <a:srgbClr val="009900"/>
                </a:solidFill>
              </a:rPr>
              <a:t>oberhalb des</a:t>
            </a:r>
          </a:p>
          <a:p>
            <a:r>
              <a:rPr lang="de-DE" sz="1100" b="1" dirty="0" err="1" smtClean="0">
                <a:solidFill>
                  <a:srgbClr val="009900"/>
                </a:solidFill>
              </a:rPr>
              <a:t>Vorkrisenni</a:t>
            </a:r>
            <a:r>
              <a:rPr lang="de-DE" sz="1100" b="1" dirty="0" smtClean="0">
                <a:solidFill>
                  <a:srgbClr val="009900"/>
                </a:solidFill>
              </a:rPr>
              <a:t>-</a:t>
            </a:r>
          </a:p>
          <a:p>
            <a:r>
              <a:rPr lang="de-DE" sz="1100" b="1" dirty="0" err="1" smtClean="0">
                <a:solidFill>
                  <a:srgbClr val="009900"/>
                </a:solidFill>
              </a:rPr>
              <a:t>veaus</a:t>
            </a:r>
            <a:r>
              <a:rPr lang="de-DE" sz="1100" b="1" dirty="0" smtClean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394300" y="5062638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 dirty="0"/>
              <a:t>Tiefstwert nach</a:t>
            </a:r>
          </a:p>
          <a:p>
            <a:r>
              <a:rPr lang="de-DE" sz="1000" b="1" dirty="0"/>
              <a:t>Ausbruch der Krise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124" y="2417921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 dirty="0"/>
              <a:t>Höchstwert vor</a:t>
            </a:r>
          </a:p>
          <a:p>
            <a:r>
              <a:rPr lang="de-DE" sz="1000" b="1" dirty="0"/>
              <a:t>Ausbruch der Krise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896967" y="2168029"/>
            <a:ext cx="74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 dirty="0"/>
              <a:t>Aktuelles</a:t>
            </a:r>
          </a:p>
          <a:p>
            <a:r>
              <a:rPr lang="de-DE" sz="1000" b="1" dirty="0"/>
              <a:t>Niveau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465168" y="2420888"/>
            <a:ext cx="104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2504728" y="333375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b="1" dirty="0" smtClean="0"/>
              <a:t>Deutschland im Aufholprozess</a:t>
            </a:r>
            <a:endParaRPr lang="de-DE" sz="2800" b="1" dirty="0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8924280" y="-19050"/>
            <a:ext cx="1357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/>
              <a:t>Schaubild </a:t>
            </a:r>
            <a:r>
              <a:rPr lang="de-DE" sz="1200" b="1" dirty="0" smtClean="0"/>
              <a:t>4</a:t>
            </a:r>
            <a:endParaRPr lang="de-DE" sz="1200" b="1" dirty="0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704850" y="6329363"/>
            <a:ext cx="3372718" cy="216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539750" indent="-539750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DE" sz="1000" dirty="0" smtClean="0"/>
              <a:t>Quelle</a:t>
            </a:r>
            <a:r>
              <a:rPr lang="de-DE" sz="1000" dirty="0"/>
              <a:t>: Statistisches Bundesamt, </a:t>
            </a:r>
            <a:r>
              <a:rPr lang="de-DE" sz="1000" dirty="0" smtClean="0"/>
              <a:t>Deutsche Bundesbank</a:t>
            </a:r>
            <a:endParaRPr lang="de-DE" sz="1000" dirty="0"/>
          </a:p>
        </p:txBody>
      </p:sp>
      <p:graphicFrame>
        <p:nvGraphicFramePr>
          <p:cNvPr id="45058" name="Object 7"/>
          <p:cNvGraphicFramePr>
            <a:graphicFrameLocks noChangeAspect="1"/>
          </p:cNvGraphicFramePr>
          <p:nvPr/>
        </p:nvGraphicFramePr>
        <p:xfrm>
          <a:off x="168275" y="1128713"/>
          <a:ext cx="9771063" cy="5165725"/>
        </p:xfrm>
        <a:graphic>
          <a:graphicData uri="http://schemas.openxmlformats.org/presentationml/2006/ole">
            <p:oleObj spid="_x0000_s1857538" name="Zeichnung" r:id="rId4" imgW="2534400" imgH="1440000" progId="FLW3Drawing">
              <p:embed/>
            </p:oleObj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4648" y="1104999"/>
            <a:ext cx="72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 smtClean="0"/>
              <a:t>Entwicklung des realen Bruttoinlandsprodukts, </a:t>
            </a:r>
            <a:r>
              <a:rPr lang="de-DE" sz="1400" b="1" dirty="0" err="1" smtClean="0"/>
              <a:t>saison</a:t>
            </a:r>
            <a:r>
              <a:rPr lang="de-DE" sz="1400" b="1" dirty="0" smtClean="0"/>
              <a:t>- und kalenderbereinigt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8933747" y="-9525"/>
            <a:ext cx="105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5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784882" y="260350"/>
            <a:ext cx="6912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 dirty="0" smtClean="0"/>
              <a:t>ifo-Index für die gewerbliche Wirtschaft</a:t>
            </a:r>
            <a:endParaRPr lang="de-DE" sz="28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776288" y="1196975"/>
            <a:ext cx="842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2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60228" y="5733256"/>
            <a:ext cx="1372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ifo Institut</a:t>
            </a:r>
            <a:endParaRPr lang="de-DE" sz="1200" dirty="0"/>
          </a:p>
        </p:txBody>
      </p:sp>
      <p:pic>
        <p:nvPicPr>
          <p:cNvPr id="1680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7" y="1268761"/>
            <a:ext cx="7848871" cy="44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76" y="1249710"/>
            <a:ext cx="7916438" cy="45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878166" y="1268760"/>
            <a:ext cx="183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Stand:  September 2011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742950" y="11049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8933747" y="-9525"/>
            <a:ext cx="105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6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3014449" y="260350"/>
            <a:ext cx="445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 dirty="0" smtClean="0"/>
              <a:t>ifo-Weltwirtschaftsklima*</a:t>
            </a:r>
            <a:endParaRPr lang="de-DE" sz="28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776288" y="1196975"/>
            <a:ext cx="842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2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6496" y="6003746"/>
            <a:ext cx="3099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ifo World </a:t>
            </a:r>
            <a:r>
              <a:rPr lang="de-DE" sz="1200" dirty="0" err="1" smtClean="0"/>
              <a:t>Economic</a:t>
            </a:r>
            <a:r>
              <a:rPr lang="de-DE" sz="1200" dirty="0" smtClean="0"/>
              <a:t> Survey III/2011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78166" y="1268760"/>
            <a:ext cx="183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Stand:  September 2011</a:t>
            </a:r>
            <a:endParaRPr lang="de-DE" sz="1200" dirty="0"/>
          </a:p>
        </p:txBody>
      </p:sp>
      <p:pic>
        <p:nvPicPr>
          <p:cNvPr id="1914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217092"/>
            <a:ext cx="9068404" cy="47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59252" y="4977358"/>
            <a:ext cx="161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A50021"/>
                </a:solidFill>
              </a:rPr>
              <a:t>Historisches Tief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7997825" y="4940721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539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742950" y="12192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917632" y="-26988"/>
            <a:ext cx="105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7</a:t>
            </a:r>
            <a:endParaRPr lang="de-DE" sz="1200" b="1" dirty="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784350" y="450850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/>
              <a:t>Inflationsprognosen für </a:t>
            </a:r>
            <a:r>
              <a:rPr lang="de-DE" b="1" dirty="0" smtClean="0"/>
              <a:t>2011 </a:t>
            </a:r>
            <a:r>
              <a:rPr lang="de-DE" b="1" dirty="0"/>
              <a:t>und </a:t>
            </a:r>
            <a:r>
              <a:rPr lang="de-DE" b="1" dirty="0" smtClean="0"/>
              <a:t>2012</a:t>
            </a:r>
            <a:endParaRPr lang="de-DE" b="1" dirty="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31825" y="6467475"/>
            <a:ext cx="8191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smtClean="0"/>
              <a:t>Gesamtwirtschaftliche Vorausschätzung der Deutschen Bundesbank Juni 2011, September-Projektion der EZB</a:t>
            </a:r>
            <a:endParaRPr lang="de-DE" sz="1200" dirty="0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649538" y="126841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 </a:t>
            </a:r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128588" y="1268413"/>
          <a:ext cx="9317037" cy="5143500"/>
        </p:xfrm>
        <a:graphic>
          <a:graphicData uri="http://schemas.openxmlformats.org/presentationml/2006/ole">
            <p:oleObj spid="_x0000_s1798146" name="Zeichnung" r:id="rId4" imgW="2520000" imgH="1342800" progId="FLW3Drawing">
              <p:embed/>
            </p:oleObj>
          </a:graphicData>
        </a:graphic>
      </p:graphicFrame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876925" y="4643090"/>
            <a:ext cx="2892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>
                <a:solidFill>
                  <a:schemeClr val="accent2"/>
                </a:solidFill>
              </a:rPr>
              <a:t>Europäische</a:t>
            </a:r>
          </a:p>
          <a:p>
            <a:pPr algn="ctr"/>
            <a:r>
              <a:rPr lang="de-DE" sz="2800" b="1">
                <a:solidFill>
                  <a:schemeClr val="accent2"/>
                </a:solidFill>
              </a:rPr>
              <a:t>Währungsunion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497013" y="4870103"/>
            <a:ext cx="2322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 dirty="0">
                <a:solidFill>
                  <a:schemeClr val="accent2"/>
                </a:solidFill>
              </a:rPr>
              <a:t>Deutschland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48608" y="1191419"/>
            <a:ext cx="3970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Harmonisierter Verbraucherpreisindex HVPI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41288" y="1219200"/>
            <a:ext cx="117475" cy="4800600"/>
          </a:xfrm>
          <a:prstGeom prst="rect">
            <a:avLst/>
          </a:prstGeom>
          <a:solidFill>
            <a:srgbClr val="336699"/>
          </a:solidFill>
          <a:ln w="317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742950" y="990600"/>
            <a:ext cx="850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199293" y="158750"/>
            <a:ext cx="6013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dirty="0"/>
              <a:t>Entwicklung der Budgetsalden </a:t>
            </a:r>
          </a:p>
          <a:p>
            <a:pPr algn="ctr"/>
            <a:r>
              <a:rPr lang="de-DE" sz="2400" b="1" dirty="0"/>
              <a:t>wichtiger Industrieländer 2007 und </a:t>
            </a:r>
            <a:r>
              <a:rPr lang="de-DE" sz="2400" b="1" dirty="0" smtClean="0"/>
              <a:t>2011</a:t>
            </a:r>
            <a:endParaRPr lang="de-DE" sz="2400" dirty="0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924222" y="0"/>
            <a:ext cx="105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Schaubild </a:t>
            </a:r>
            <a:r>
              <a:rPr lang="de-DE" sz="1200" b="1" dirty="0" smtClean="0"/>
              <a:t>8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197350" y="981075"/>
            <a:ext cx="146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- in % des BIP -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66750" y="6215063"/>
            <a:ext cx="93988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100" dirty="0"/>
              <a:t>Quelle: </a:t>
            </a:r>
            <a:r>
              <a:rPr lang="de-DE" sz="1100" dirty="0" smtClean="0"/>
              <a:t>IWF World </a:t>
            </a:r>
            <a:r>
              <a:rPr lang="de-DE" sz="1100" dirty="0" err="1" smtClean="0"/>
              <a:t>Economic</a:t>
            </a:r>
            <a:r>
              <a:rPr lang="de-DE" sz="1100" dirty="0" smtClean="0"/>
              <a:t> Outlook September 2011. </a:t>
            </a:r>
            <a:endParaRPr lang="de-DE" sz="1100" dirty="0"/>
          </a:p>
        </p:txBody>
      </p:sp>
      <p:graphicFrame>
        <p:nvGraphicFramePr>
          <p:cNvPr id="17410" name="Object 8"/>
          <p:cNvGraphicFramePr>
            <a:graphicFrameLocks noChangeAspect="1"/>
          </p:cNvGraphicFramePr>
          <p:nvPr/>
        </p:nvGraphicFramePr>
        <p:xfrm>
          <a:off x="190500" y="1041400"/>
          <a:ext cx="9658350" cy="5189538"/>
        </p:xfrm>
        <a:graphic>
          <a:graphicData uri="http://schemas.openxmlformats.org/presentationml/2006/ole">
            <p:oleObj spid="_x0000_s1672194" name="Zeichnung" r:id="rId4" imgW="2790000" imgH="1299600" progId="FLW3Drawing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A4-Papier (210x297 mm)</PresentationFormat>
  <Paragraphs>289</Paragraphs>
  <Slides>22</Slides>
  <Notes>22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Standarddesign</vt:lpstr>
      <vt:lpstr>Photo Editor Photo</vt:lpstr>
      <vt:lpstr>Zeichnung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Company>LZB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Demmel, Andre</dc:creator>
  <cp:lastModifiedBy>vo798sj</cp:lastModifiedBy>
  <cp:revision>1779</cp:revision>
  <cp:lastPrinted>2004-07-01T07:13:47Z</cp:lastPrinted>
  <dcterms:created xsi:type="dcterms:W3CDTF">2002-10-10T12:06:22Z</dcterms:created>
  <dcterms:modified xsi:type="dcterms:W3CDTF">2011-09-29T05:52:22Z</dcterms:modified>
</cp:coreProperties>
</file>